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725" r:id="rId1"/>
  </p:sldMasterIdLst>
  <p:notesMasterIdLst>
    <p:notesMasterId r:id="rId39"/>
  </p:notesMasterIdLst>
  <p:handoutMasterIdLst>
    <p:handoutMasterId r:id="rId40"/>
  </p:handoutMasterIdLst>
  <p:sldIdLst>
    <p:sldId id="647" r:id="rId2"/>
    <p:sldId id="753" r:id="rId3"/>
    <p:sldId id="720" r:id="rId4"/>
    <p:sldId id="672" r:id="rId5"/>
    <p:sldId id="721" r:id="rId6"/>
    <p:sldId id="725" r:id="rId7"/>
    <p:sldId id="757" r:id="rId8"/>
    <p:sldId id="754" r:id="rId9"/>
    <p:sldId id="722" r:id="rId10"/>
    <p:sldId id="728" r:id="rId11"/>
    <p:sldId id="729" r:id="rId12"/>
    <p:sldId id="730" r:id="rId13"/>
    <p:sldId id="733" r:id="rId14"/>
    <p:sldId id="734" r:id="rId15"/>
    <p:sldId id="735" r:id="rId16"/>
    <p:sldId id="736" r:id="rId17"/>
    <p:sldId id="737" r:id="rId18"/>
    <p:sldId id="738" r:id="rId19"/>
    <p:sldId id="739" r:id="rId20"/>
    <p:sldId id="740" r:id="rId21"/>
    <p:sldId id="731" r:id="rId22"/>
    <p:sldId id="742" r:id="rId23"/>
    <p:sldId id="743" r:id="rId24"/>
    <p:sldId id="744" r:id="rId25"/>
    <p:sldId id="732" r:id="rId26"/>
    <p:sldId id="741" r:id="rId27"/>
    <p:sldId id="755" r:id="rId28"/>
    <p:sldId id="745" r:id="rId29"/>
    <p:sldId id="748" r:id="rId30"/>
    <p:sldId id="749" r:id="rId31"/>
    <p:sldId id="750" r:id="rId32"/>
    <p:sldId id="746" r:id="rId33"/>
    <p:sldId id="758" r:id="rId34"/>
    <p:sldId id="752" r:id="rId35"/>
    <p:sldId id="756" r:id="rId36"/>
    <p:sldId id="751" r:id="rId37"/>
    <p:sldId id="673" r:id="rId38"/>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orient="horz" pos="618">
          <p15:clr>
            <a:srgbClr val="A4A3A4"/>
          </p15:clr>
        </p15:guide>
        <p15:guide id="3" orient="horz" pos="4042">
          <p15:clr>
            <a:srgbClr val="A4A3A4"/>
          </p15:clr>
        </p15:guide>
        <p15:guide id="4" pos="5624">
          <p15:clr>
            <a:srgbClr val="A4A3A4"/>
          </p15:clr>
        </p15:guide>
        <p15:guide id="5" pos="158">
          <p15:clr>
            <a:srgbClr val="A4A3A4"/>
          </p15:clr>
        </p15:guide>
        <p15:guide id="6" pos="2880">
          <p15:clr>
            <a:srgbClr val="A4A3A4"/>
          </p15:clr>
        </p15:guide>
      </p15:sldGuideLst>
    </p:ext>
    <p:ext uri="{2D200454-40CA-4A62-9FC3-DE9A4176ACB9}">
      <p15:notesGuideLst xmlns:p15="http://schemas.microsoft.com/office/powerpoint/2012/main">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5BD"/>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5662" autoAdjust="0"/>
  </p:normalViewPr>
  <p:slideViewPr>
    <p:cSldViewPr>
      <p:cViewPr varScale="1">
        <p:scale>
          <a:sx n="87" d="100"/>
          <a:sy n="87" d="100"/>
        </p:scale>
        <p:origin x="1426" y="62"/>
      </p:cViewPr>
      <p:guideLst>
        <p:guide orient="horz" pos="2160"/>
        <p:guide orient="horz" pos="618"/>
        <p:guide orient="horz" pos="4042"/>
        <p:guide pos="5624"/>
        <p:guide pos="158"/>
        <p:guide pos="288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1" d="100"/>
          <a:sy n="101" d="100"/>
        </p:scale>
        <p:origin x="-2532" y="-108"/>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B7E9C8-72C3-4833-96C4-5C7DCA00FDA1}" type="doc">
      <dgm:prSet loTypeId="urn:microsoft.com/office/officeart/2009/3/layout/DescendingProcess" loCatId="process" qsTypeId="urn:microsoft.com/office/officeart/2005/8/quickstyle/simple1" qsCatId="simple" csTypeId="urn:microsoft.com/office/officeart/2005/8/colors/colorful2" csCatId="colorful" phldr="1"/>
      <dgm:spPr/>
      <dgm:t>
        <a:bodyPr/>
        <a:lstStyle/>
        <a:p>
          <a:endParaRPr lang="de-DE"/>
        </a:p>
      </dgm:t>
    </dgm:pt>
    <dgm:pt modelId="{B05EB8AE-25F0-4269-A1F5-DCD4B377275E}">
      <dgm:prSet phldrT="[Text]"/>
      <dgm:spPr/>
      <dgm:t>
        <a:bodyPr/>
        <a:lstStyle/>
        <a:p>
          <a:r>
            <a:rPr lang="de-DE" noProof="0" dirty="0"/>
            <a:t>Identifying Example Process</a:t>
          </a:r>
          <a:endParaRPr lang="en-US" noProof="0" dirty="0"/>
        </a:p>
      </dgm:t>
    </dgm:pt>
    <dgm:pt modelId="{15984506-E08F-4DFD-AFFA-F1BF25635848}" type="parTrans" cxnId="{F2E3705A-F219-40A8-8144-C567C328061E}">
      <dgm:prSet/>
      <dgm:spPr/>
      <dgm:t>
        <a:bodyPr/>
        <a:lstStyle/>
        <a:p>
          <a:endParaRPr lang="de-DE"/>
        </a:p>
      </dgm:t>
    </dgm:pt>
    <dgm:pt modelId="{43D111DD-8680-4A44-AF13-BEF4A0A4A7EE}" type="sibTrans" cxnId="{F2E3705A-F219-40A8-8144-C567C328061E}">
      <dgm:prSet/>
      <dgm:spPr/>
      <dgm:t>
        <a:bodyPr/>
        <a:lstStyle/>
        <a:p>
          <a:endParaRPr lang="de-DE"/>
        </a:p>
      </dgm:t>
    </dgm:pt>
    <dgm:pt modelId="{8DCD1104-CE4D-4081-8E92-C79038C4364B}">
      <dgm:prSet phldrT="[Text]"/>
      <dgm:spPr/>
      <dgm:t>
        <a:bodyPr/>
        <a:lstStyle/>
        <a:p>
          <a:r>
            <a:rPr lang="en-US" noProof="0" dirty="0"/>
            <a:t>Interviews</a:t>
          </a:r>
        </a:p>
      </dgm:t>
    </dgm:pt>
    <dgm:pt modelId="{620EF362-42D0-45CC-92A0-EAE6F5CF35BE}" type="parTrans" cxnId="{3BBA28F6-6D23-481B-86FC-576CD9E89C28}">
      <dgm:prSet/>
      <dgm:spPr/>
      <dgm:t>
        <a:bodyPr/>
        <a:lstStyle/>
        <a:p>
          <a:endParaRPr lang="en-US"/>
        </a:p>
      </dgm:t>
    </dgm:pt>
    <dgm:pt modelId="{41D70669-3B54-4542-9AF4-C05875A04DD3}" type="sibTrans" cxnId="{3BBA28F6-6D23-481B-86FC-576CD9E89C28}">
      <dgm:prSet/>
      <dgm:spPr/>
      <dgm:t>
        <a:bodyPr/>
        <a:lstStyle/>
        <a:p>
          <a:endParaRPr lang="en-US"/>
        </a:p>
      </dgm:t>
    </dgm:pt>
    <dgm:pt modelId="{5A0B9029-87D2-458F-921E-23ED8C652C58}">
      <dgm:prSet phldrT="[Text]"/>
      <dgm:spPr/>
      <dgm:t>
        <a:bodyPr/>
        <a:lstStyle/>
        <a:p>
          <a:r>
            <a:rPr lang="de-DE" noProof="0" dirty="0"/>
            <a:t>Workshops</a:t>
          </a:r>
          <a:endParaRPr lang="en-US" noProof="0" dirty="0"/>
        </a:p>
      </dgm:t>
    </dgm:pt>
    <dgm:pt modelId="{F7579F4A-A399-4C97-AF84-694D12FB0B1E}" type="parTrans" cxnId="{3FD8DB59-2330-4AB1-B0E0-772E5008D1BE}">
      <dgm:prSet/>
      <dgm:spPr/>
      <dgm:t>
        <a:bodyPr/>
        <a:lstStyle/>
        <a:p>
          <a:endParaRPr lang="en-US"/>
        </a:p>
      </dgm:t>
    </dgm:pt>
    <dgm:pt modelId="{BD2754F0-030B-4CD8-A019-F04490E4B957}" type="sibTrans" cxnId="{3FD8DB59-2330-4AB1-B0E0-772E5008D1BE}">
      <dgm:prSet/>
      <dgm:spPr/>
      <dgm:t>
        <a:bodyPr/>
        <a:lstStyle/>
        <a:p>
          <a:endParaRPr lang="en-US"/>
        </a:p>
      </dgm:t>
    </dgm:pt>
    <dgm:pt modelId="{A4CF25C6-5616-4ED4-9DF9-4EC96D45D11B}">
      <dgm:prSet phldrT="[Text]"/>
      <dgm:spPr/>
      <dgm:t>
        <a:bodyPr/>
        <a:lstStyle/>
        <a:p>
          <a:r>
            <a:rPr lang="en-US" noProof="0" dirty="0"/>
            <a:t>Concept Development</a:t>
          </a:r>
        </a:p>
      </dgm:t>
    </dgm:pt>
    <dgm:pt modelId="{194CA93A-1DCF-467E-98AC-6A3FB15B552B}" type="parTrans" cxnId="{3F23C949-E972-4BBD-A066-1BFBAB79BDD7}">
      <dgm:prSet/>
      <dgm:spPr/>
      <dgm:t>
        <a:bodyPr/>
        <a:lstStyle/>
        <a:p>
          <a:endParaRPr lang="en-US"/>
        </a:p>
      </dgm:t>
    </dgm:pt>
    <dgm:pt modelId="{3F4551B8-DA94-4806-878F-216788EA726B}" type="sibTrans" cxnId="{3F23C949-E972-4BBD-A066-1BFBAB79BDD7}">
      <dgm:prSet/>
      <dgm:spPr/>
      <dgm:t>
        <a:bodyPr/>
        <a:lstStyle/>
        <a:p>
          <a:endParaRPr lang="en-US"/>
        </a:p>
      </dgm:t>
    </dgm:pt>
    <dgm:pt modelId="{59AAA314-5917-4741-B77C-474662D43D53}">
      <dgm:prSet phldrT="[Text]"/>
      <dgm:spPr/>
      <dgm:t>
        <a:bodyPr/>
        <a:lstStyle/>
        <a:p>
          <a:r>
            <a:rPr lang="en-US" noProof="0" dirty="0"/>
            <a:t>Paper Prototype</a:t>
          </a:r>
        </a:p>
      </dgm:t>
    </dgm:pt>
    <dgm:pt modelId="{767E55BD-6373-422C-846C-E42CC134D718}" type="parTrans" cxnId="{2B01D90C-9A12-4F76-8409-5CFC9B1598E5}">
      <dgm:prSet/>
      <dgm:spPr/>
      <dgm:t>
        <a:bodyPr/>
        <a:lstStyle/>
        <a:p>
          <a:endParaRPr lang="en-US"/>
        </a:p>
      </dgm:t>
    </dgm:pt>
    <dgm:pt modelId="{84FFFE12-CE85-47DF-A69E-E9C213ACAD73}" type="sibTrans" cxnId="{2B01D90C-9A12-4F76-8409-5CFC9B1598E5}">
      <dgm:prSet/>
      <dgm:spPr/>
      <dgm:t>
        <a:bodyPr/>
        <a:lstStyle/>
        <a:p>
          <a:endParaRPr lang="en-US"/>
        </a:p>
      </dgm:t>
    </dgm:pt>
    <dgm:pt modelId="{6E6BBAC1-028F-47A8-BAEA-6D7916511A5E}">
      <dgm:prSet phldrT="[Text]"/>
      <dgm:spPr/>
      <dgm:t>
        <a:bodyPr/>
        <a:lstStyle/>
        <a:p>
          <a:r>
            <a:rPr lang="de-DE" noProof="0" dirty="0"/>
            <a:t>Evaluation</a:t>
          </a:r>
          <a:endParaRPr lang="en-US" noProof="0" dirty="0"/>
        </a:p>
      </dgm:t>
    </dgm:pt>
    <dgm:pt modelId="{15CB1AF4-C710-41DB-9D9F-700C371F7556}" type="parTrans" cxnId="{6B070EFE-C6F3-449F-9690-196285A231FE}">
      <dgm:prSet/>
      <dgm:spPr/>
      <dgm:t>
        <a:bodyPr/>
        <a:lstStyle/>
        <a:p>
          <a:endParaRPr lang="en-US"/>
        </a:p>
      </dgm:t>
    </dgm:pt>
    <dgm:pt modelId="{40C88BC3-5322-4079-A539-1EA9FC09EE4B}" type="sibTrans" cxnId="{6B070EFE-C6F3-449F-9690-196285A231FE}">
      <dgm:prSet/>
      <dgm:spPr/>
      <dgm:t>
        <a:bodyPr/>
        <a:lstStyle/>
        <a:p>
          <a:endParaRPr lang="en-US"/>
        </a:p>
      </dgm:t>
    </dgm:pt>
    <dgm:pt modelId="{A6EA07F3-3552-4E39-97EB-F6829EBED1CF}">
      <dgm:prSet phldrT="[Text]"/>
      <dgm:spPr/>
      <dgm:t>
        <a:bodyPr/>
        <a:lstStyle/>
        <a:p>
          <a:endParaRPr lang="en-US" noProof="0" dirty="0"/>
        </a:p>
      </dgm:t>
    </dgm:pt>
    <dgm:pt modelId="{F8D64D7F-A07B-409E-AE03-12FAE80DD088}" type="parTrans" cxnId="{D357B196-B77F-4370-93AC-3127277FDDD7}">
      <dgm:prSet/>
      <dgm:spPr/>
      <dgm:t>
        <a:bodyPr/>
        <a:lstStyle/>
        <a:p>
          <a:endParaRPr lang="en-US"/>
        </a:p>
      </dgm:t>
    </dgm:pt>
    <dgm:pt modelId="{BFDFF117-77F9-41BD-9E50-6989DF3C5B3D}" type="sibTrans" cxnId="{D357B196-B77F-4370-93AC-3127277FDDD7}">
      <dgm:prSet/>
      <dgm:spPr/>
      <dgm:t>
        <a:bodyPr/>
        <a:lstStyle/>
        <a:p>
          <a:endParaRPr lang="en-US"/>
        </a:p>
      </dgm:t>
    </dgm:pt>
    <dgm:pt modelId="{4718D72B-E451-4D0E-ADD6-A0E9FF4FBC49}" type="pres">
      <dgm:prSet presAssocID="{6AB7E9C8-72C3-4833-96C4-5C7DCA00FDA1}" presName="Name0" presStyleCnt="0">
        <dgm:presLayoutVars>
          <dgm:chMax val="7"/>
          <dgm:chPref val="5"/>
        </dgm:presLayoutVars>
      </dgm:prSet>
      <dgm:spPr/>
    </dgm:pt>
    <dgm:pt modelId="{9FDF1516-F4CB-42DF-BB7C-A81D20509C0A}" type="pres">
      <dgm:prSet presAssocID="{6AB7E9C8-72C3-4833-96C4-5C7DCA00FDA1}" presName="arrowNode" presStyleLbl="node1" presStyleIdx="0" presStyleCnt="1"/>
      <dgm:spPr/>
    </dgm:pt>
    <dgm:pt modelId="{E89C5EA1-EF3A-48AA-A0C9-1D16A33C9AD0}" type="pres">
      <dgm:prSet presAssocID="{B05EB8AE-25F0-4269-A1F5-DCD4B377275E}" presName="txNode1" presStyleLbl="revTx" presStyleIdx="0" presStyleCnt="7" custLinFactNeighborX="-12132" custLinFactNeighborY="6875">
        <dgm:presLayoutVars>
          <dgm:bulletEnabled val="1"/>
        </dgm:presLayoutVars>
      </dgm:prSet>
      <dgm:spPr/>
    </dgm:pt>
    <dgm:pt modelId="{79DDE981-74E8-402B-98D0-6B07BA002CA6}" type="pres">
      <dgm:prSet presAssocID="{8DCD1104-CE4D-4081-8E92-C79038C4364B}" presName="txNode2" presStyleLbl="revTx" presStyleIdx="1" presStyleCnt="7">
        <dgm:presLayoutVars>
          <dgm:bulletEnabled val="1"/>
        </dgm:presLayoutVars>
      </dgm:prSet>
      <dgm:spPr/>
    </dgm:pt>
    <dgm:pt modelId="{4CDBC7CE-5C25-41C6-98C3-EDD1BC6C2EE1}" type="pres">
      <dgm:prSet presAssocID="{41D70669-3B54-4542-9AF4-C05875A04DD3}" presName="dotNode2" presStyleCnt="0"/>
      <dgm:spPr/>
    </dgm:pt>
    <dgm:pt modelId="{E6F7F2B6-6DDD-4E9C-8D64-6B12E6CA836B}" type="pres">
      <dgm:prSet presAssocID="{41D70669-3B54-4542-9AF4-C05875A04DD3}" presName="dotRepeatNode" presStyleLbl="fgShp" presStyleIdx="0" presStyleCnt="5"/>
      <dgm:spPr/>
    </dgm:pt>
    <dgm:pt modelId="{786DD8CD-8FB5-4FFE-BB65-2B8F20536A7A}" type="pres">
      <dgm:prSet presAssocID="{5A0B9029-87D2-458F-921E-23ED8C652C58}" presName="txNode3" presStyleLbl="revTx" presStyleIdx="2" presStyleCnt="7">
        <dgm:presLayoutVars>
          <dgm:bulletEnabled val="1"/>
        </dgm:presLayoutVars>
      </dgm:prSet>
      <dgm:spPr/>
    </dgm:pt>
    <dgm:pt modelId="{A76A18DC-1DE6-4A39-AE08-671D62BD4EE9}" type="pres">
      <dgm:prSet presAssocID="{BD2754F0-030B-4CD8-A019-F04490E4B957}" presName="dotNode3" presStyleCnt="0"/>
      <dgm:spPr/>
    </dgm:pt>
    <dgm:pt modelId="{D56A61C6-DAAF-4D9F-A9D2-0F274930C663}" type="pres">
      <dgm:prSet presAssocID="{BD2754F0-030B-4CD8-A019-F04490E4B957}" presName="dotRepeatNode" presStyleLbl="fgShp" presStyleIdx="1" presStyleCnt="5"/>
      <dgm:spPr/>
    </dgm:pt>
    <dgm:pt modelId="{A0E5A537-C911-422F-B9C5-50E247B323F9}" type="pres">
      <dgm:prSet presAssocID="{A4CF25C6-5616-4ED4-9DF9-4EC96D45D11B}" presName="txNode4" presStyleLbl="revTx" presStyleIdx="3" presStyleCnt="7">
        <dgm:presLayoutVars>
          <dgm:bulletEnabled val="1"/>
        </dgm:presLayoutVars>
      </dgm:prSet>
      <dgm:spPr/>
    </dgm:pt>
    <dgm:pt modelId="{11FBE9C6-69FC-4FF4-BD43-18480008593D}" type="pres">
      <dgm:prSet presAssocID="{3F4551B8-DA94-4806-878F-216788EA726B}" presName="dotNode4" presStyleCnt="0"/>
      <dgm:spPr/>
    </dgm:pt>
    <dgm:pt modelId="{13048014-3A49-4447-8736-FAA2FF4D7FA8}" type="pres">
      <dgm:prSet presAssocID="{3F4551B8-DA94-4806-878F-216788EA726B}" presName="dotRepeatNode" presStyleLbl="fgShp" presStyleIdx="2" presStyleCnt="5"/>
      <dgm:spPr/>
    </dgm:pt>
    <dgm:pt modelId="{748F33A4-3798-4EAF-9E94-81CB53589C6D}" type="pres">
      <dgm:prSet presAssocID="{59AAA314-5917-4741-B77C-474662D43D53}" presName="txNode5" presStyleLbl="revTx" presStyleIdx="4" presStyleCnt="7">
        <dgm:presLayoutVars>
          <dgm:bulletEnabled val="1"/>
        </dgm:presLayoutVars>
      </dgm:prSet>
      <dgm:spPr/>
    </dgm:pt>
    <dgm:pt modelId="{C262144A-0530-4AEB-8E0D-68F1DC4C02FB}" type="pres">
      <dgm:prSet presAssocID="{84FFFE12-CE85-47DF-A69E-E9C213ACAD73}" presName="dotNode5" presStyleCnt="0"/>
      <dgm:spPr/>
    </dgm:pt>
    <dgm:pt modelId="{EAA65769-CBE4-448A-A905-59A98C04732E}" type="pres">
      <dgm:prSet presAssocID="{84FFFE12-CE85-47DF-A69E-E9C213ACAD73}" presName="dotRepeatNode" presStyleLbl="fgShp" presStyleIdx="3" presStyleCnt="5"/>
      <dgm:spPr/>
    </dgm:pt>
    <dgm:pt modelId="{BA621ED9-7FC9-44C8-A4E9-DCBA95B649ED}" type="pres">
      <dgm:prSet presAssocID="{6E6BBAC1-028F-47A8-BAEA-6D7916511A5E}" presName="txNode6" presStyleLbl="revTx" presStyleIdx="5" presStyleCnt="7">
        <dgm:presLayoutVars>
          <dgm:bulletEnabled val="1"/>
        </dgm:presLayoutVars>
      </dgm:prSet>
      <dgm:spPr/>
    </dgm:pt>
    <dgm:pt modelId="{7BC83FA1-3779-4DFD-8F04-9581BEDF6518}" type="pres">
      <dgm:prSet presAssocID="{40C88BC3-5322-4079-A539-1EA9FC09EE4B}" presName="dotNode6" presStyleCnt="0"/>
      <dgm:spPr/>
    </dgm:pt>
    <dgm:pt modelId="{F8E01870-9FD8-4381-8786-E7408143BF52}" type="pres">
      <dgm:prSet presAssocID="{40C88BC3-5322-4079-A539-1EA9FC09EE4B}" presName="dotRepeatNode" presStyleLbl="fgShp" presStyleIdx="4" presStyleCnt="5"/>
      <dgm:spPr/>
    </dgm:pt>
    <dgm:pt modelId="{3FC71114-4015-4352-AFF2-4A1B423A97F2}" type="pres">
      <dgm:prSet presAssocID="{A6EA07F3-3552-4E39-97EB-F6829EBED1CF}" presName="txNode7" presStyleLbl="revTx" presStyleIdx="6" presStyleCnt="7">
        <dgm:presLayoutVars>
          <dgm:bulletEnabled val="1"/>
        </dgm:presLayoutVars>
      </dgm:prSet>
      <dgm:spPr/>
    </dgm:pt>
  </dgm:ptLst>
  <dgm:cxnLst>
    <dgm:cxn modelId="{2B01D90C-9A12-4F76-8409-5CFC9B1598E5}" srcId="{6AB7E9C8-72C3-4833-96C4-5C7DCA00FDA1}" destId="{59AAA314-5917-4741-B77C-474662D43D53}" srcOrd="4" destOrd="0" parTransId="{767E55BD-6373-422C-846C-E42CC134D718}" sibTransId="{84FFFE12-CE85-47DF-A69E-E9C213ACAD73}"/>
    <dgm:cxn modelId="{4068CC25-D541-4702-BE3D-BAC9D056FFAE}" type="presOf" srcId="{40C88BC3-5322-4079-A539-1EA9FC09EE4B}" destId="{F8E01870-9FD8-4381-8786-E7408143BF52}" srcOrd="0" destOrd="0" presId="urn:microsoft.com/office/officeart/2009/3/layout/DescendingProcess"/>
    <dgm:cxn modelId="{9AE8CE45-7D4B-4B46-9D9A-9A2C29745F70}" type="presOf" srcId="{6E6BBAC1-028F-47A8-BAEA-6D7916511A5E}" destId="{BA621ED9-7FC9-44C8-A4E9-DCBA95B649ED}" srcOrd="0" destOrd="0" presId="urn:microsoft.com/office/officeart/2009/3/layout/DescendingProcess"/>
    <dgm:cxn modelId="{3F23C949-E972-4BBD-A066-1BFBAB79BDD7}" srcId="{6AB7E9C8-72C3-4833-96C4-5C7DCA00FDA1}" destId="{A4CF25C6-5616-4ED4-9DF9-4EC96D45D11B}" srcOrd="3" destOrd="0" parTransId="{194CA93A-1DCF-467E-98AC-6A3FB15B552B}" sibTransId="{3F4551B8-DA94-4806-878F-216788EA726B}"/>
    <dgm:cxn modelId="{5BA8AB4D-8B3A-4FF4-A6F9-44645206C047}" type="presOf" srcId="{A6EA07F3-3552-4E39-97EB-F6829EBED1CF}" destId="{3FC71114-4015-4352-AFF2-4A1B423A97F2}" srcOrd="0" destOrd="0" presId="urn:microsoft.com/office/officeart/2009/3/layout/DescendingProcess"/>
    <dgm:cxn modelId="{E4C63A50-CCEE-4932-B337-F8352E321E69}" type="presOf" srcId="{6AB7E9C8-72C3-4833-96C4-5C7DCA00FDA1}" destId="{4718D72B-E451-4D0E-ADD6-A0E9FF4FBC49}" srcOrd="0" destOrd="0" presId="urn:microsoft.com/office/officeart/2009/3/layout/DescendingProcess"/>
    <dgm:cxn modelId="{F18D8A71-97C2-402E-B1CE-16A8FA0AFB83}" type="presOf" srcId="{BD2754F0-030B-4CD8-A019-F04490E4B957}" destId="{D56A61C6-DAAF-4D9F-A9D2-0F274930C663}" srcOrd="0" destOrd="0" presId="urn:microsoft.com/office/officeart/2009/3/layout/DescendingProcess"/>
    <dgm:cxn modelId="{0D2A7554-B7B1-4956-97AD-0A5933F6CEF1}" type="presOf" srcId="{A4CF25C6-5616-4ED4-9DF9-4EC96D45D11B}" destId="{A0E5A537-C911-422F-B9C5-50E247B323F9}" srcOrd="0" destOrd="0" presId="urn:microsoft.com/office/officeart/2009/3/layout/DescendingProcess"/>
    <dgm:cxn modelId="{0CC6AA57-E8A4-48CE-AE2D-50561F17BD17}" type="presOf" srcId="{5A0B9029-87D2-458F-921E-23ED8C652C58}" destId="{786DD8CD-8FB5-4FFE-BB65-2B8F20536A7A}" srcOrd="0" destOrd="0" presId="urn:microsoft.com/office/officeart/2009/3/layout/DescendingProcess"/>
    <dgm:cxn modelId="{3FD8DB59-2330-4AB1-B0E0-772E5008D1BE}" srcId="{6AB7E9C8-72C3-4833-96C4-5C7DCA00FDA1}" destId="{5A0B9029-87D2-458F-921E-23ED8C652C58}" srcOrd="2" destOrd="0" parTransId="{F7579F4A-A399-4C97-AF84-694D12FB0B1E}" sibTransId="{BD2754F0-030B-4CD8-A019-F04490E4B957}"/>
    <dgm:cxn modelId="{F2E3705A-F219-40A8-8144-C567C328061E}" srcId="{6AB7E9C8-72C3-4833-96C4-5C7DCA00FDA1}" destId="{B05EB8AE-25F0-4269-A1F5-DCD4B377275E}" srcOrd="0" destOrd="0" parTransId="{15984506-E08F-4DFD-AFFA-F1BF25635848}" sibTransId="{43D111DD-8680-4A44-AF13-BEF4A0A4A7EE}"/>
    <dgm:cxn modelId="{D357B196-B77F-4370-93AC-3127277FDDD7}" srcId="{6AB7E9C8-72C3-4833-96C4-5C7DCA00FDA1}" destId="{A6EA07F3-3552-4E39-97EB-F6829EBED1CF}" srcOrd="6" destOrd="0" parTransId="{F8D64D7F-A07B-409E-AE03-12FAE80DD088}" sibTransId="{BFDFF117-77F9-41BD-9E50-6989DF3C5B3D}"/>
    <dgm:cxn modelId="{C810DCB4-5EA2-40D7-BEA6-E54EE3740A4F}" type="presOf" srcId="{B05EB8AE-25F0-4269-A1F5-DCD4B377275E}" destId="{E89C5EA1-EF3A-48AA-A0C9-1D16A33C9AD0}" srcOrd="0" destOrd="0" presId="urn:microsoft.com/office/officeart/2009/3/layout/DescendingProcess"/>
    <dgm:cxn modelId="{2E1685CD-5ED6-4A26-A751-51B278B95059}" type="presOf" srcId="{8DCD1104-CE4D-4081-8E92-C79038C4364B}" destId="{79DDE981-74E8-402B-98D0-6B07BA002CA6}" srcOrd="0" destOrd="0" presId="urn:microsoft.com/office/officeart/2009/3/layout/DescendingProcess"/>
    <dgm:cxn modelId="{C058E2CE-CC7E-477A-8FBF-36C1EA149D7C}" type="presOf" srcId="{41D70669-3B54-4542-9AF4-C05875A04DD3}" destId="{E6F7F2B6-6DDD-4E9C-8D64-6B12E6CA836B}" srcOrd="0" destOrd="0" presId="urn:microsoft.com/office/officeart/2009/3/layout/DescendingProcess"/>
    <dgm:cxn modelId="{354E31F1-73E5-43C3-9EC1-9620D9A9C451}" type="presOf" srcId="{84FFFE12-CE85-47DF-A69E-E9C213ACAD73}" destId="{EAA65769-CBE4-448A-A905-59A98C04732E}" srcOrd="0" destOrd="0" presId="urn:microsoft.com/office/officeart/2009/3/layout/DescendingProcess"/>
    <dgm:cxn modelId="{47A3A2F3-F8B2-4AE3-9B05-4F634C9D9DE3}" type="presOf" srcId="{3F4551B8-DA94-4806-878F-216788EA726B}" destId="{13048014-3A49-4447-8736-FAA2FF4D7FA8}" srcOrd="0" destOrd="0" presId="urn:microsoft.com/office/officeart/2009/3/layout/DescendingProcess"/>
    <dgm:cxn modelId="{3BBA28F6-6D23-481B-86FC-576CD9E89C28}" srcId="{6AB7E9C8-72C3-4833-96C4-5C7DCA00FDA1}" destId="{8DCD1104-CE4D-4081-8E92-C79038C4364B}" srcOrd="1" destOrd="0" parTransId="{620EF362-42D0-45CC-92A0-EAE6F5CF35BE}" sibTransId="{41D70669-3B54-4542-9AF4-C05875A04DD3}"/>
    <dgm:cxn modelId="{BB64A9F7-E3F2-4CBC-A413-9178E091CFF1}" type="presOf" srcId="{59AAA314-5917-4741-B77C-474662D43D53}" destId="{748F33A4-3798-4EAF-9E94-81CB53589C6D}" srcOrd="0" destOrd="0" presId="urn:microsoft.com/office/officeart/2009/3/layout/DescendingProcess"/>
    <dgm:cxn modelId="{6B070EFE-C6F3-449F-9690-196285A231FE}" srcId="{6AB7E9C8-72C3-4833-96C4-5C7DCA00FDA1}" destId="{6E6BBAC1-028F-47A8-BAEA-6D7916511A5E}" srcOrd="5" destOrd="0" parTransId="{15CB1AF4-C710-41DB-9D9F-700C371F7556}" sibTransId="{40C88BC3-5322-4079-A539-1EA9FC09EE4B}"/>
    <dgm:cxn modelId="{AF06CDCB-C6A7-43BA-9821-4DAEB3F93500}" type="presParOf" srcId="{4718D72B-E451-4D0E-ADD6-A0E9FF4FBC49}" destId="{9FDF1516-F4CB-42DF-BB7C-A81D20509C0A}" srcOrd="0" destOrd="0" presId="urn:microsoft.com/office/officeart/2009/3/layout/DescendingProcess"/>
    <dgm:cxn modelId="{AC357913-B2C2-42BA-B22A-5C51057CF5E7}" type="presParOf" srcId="{4718D72B-E451-4D0E-ADD6-A0E9FF4FBC49}" destId="{E89C5EA1-EF3A-48AA-A0C9-1D16A33C9AD0}" srcOrd="1" destOrd="0" presId="urn:microsoft.com/office/officeart/2009/3/layout/DescendingProcess"/>
    <dgm:cxn modelId="{ED0C4154-943F-42BC-BF7C-A476247CA776}" type="presParOf" srcId="{4718D72B-E451-4D0E-ADD6-A0E9FF4FBC49}" destId="{79DDE981-74E8-402B-98D0-6B07BA002CA6}" srcOrd="2" destOrd="0" presId="urn:microsoft.com/office/officeart/2009/3/layout/DescendingProcess"/>
    <dgm:cxn modelId="{C42E5051-9837-4BAE-98CB-7A7D8CD103F2}" type="presParOf" srcId="{4718D72B-E451-4D0E-ADD6-A0E9FF4FBC49}" destId="{4CDBC7CE-5C25-41C6-98C3-EDD1BC6C2EE1}" srcOrd="3" destOrd="0" presId="urn:microsoft.com/office/officeart/2009/3/layout/DescendingProcess"/>
    <dgm:cxn modelId="{F798C5E4-D566-4CDD-8853-4DAD5FF45489}" type="presParOf" srcId="{4CDBC7CE-5C25-41C6-98C3-EDD1BC6C2EE1}" destId="{E6F7F2B6-6DDD-4E9C-8D64-6B12E6CA836B}" srcOrd="0" destOrd="0" presId="urn:microsoft.com/office/officeart/2009/3/layout/DescendingProcess"/>
    <dgm:cxn modelId="{8AFF380E-7549-4411-A6B1-1C968091A46C}" type="presParOf" srcId="{4718D72B-E451-4D0E-ADD6-A0E9FF4FBC49}" destId="{786DD8CD-8FB5-4FFE-BB65-2B8F20536A7A}" srcOrd="4" destOrd="0" presId="urn:microsoft.com/office/officeart/2009/3/layout/DescendingProcess"/>
    <dgm:cxn modelId="{EBF09A4F-1322-4B03-B18E-831E7AA4BD3D}" type="presParOf" srcId="{4718D72B-E451-4D0E-ADD6-A0E9FF4FBC49}" destId="{A76A18DC-1DE6-4A39-AE08-671D62BD4EE9}" srcOrd="5" destOrd="0" presId="urn:microsoft.com/office/officeart/2009/3/layout/DescendingProcess"/>
    <dgm:cxn modelId="{6C5B7D9F-5370-4898-B4D5-A685D75283BE}" type="presParOf" srcId="{A76A18DC-1DE6-4A39-AE08-671D62BD4EE9}" destId="{D56A61C6-DAAF-4D9F-A9D2-0F274930C663}" srcOrd="0" destOrd="0" presId="urn:microsoft.com/office/officeart/2009/3/layout/DescendingProcess"/>
    <dgm:cxn modelId="{7E1E5146-F997-4665-AFC3-1E505E4508EA}" type="presParOf" srcId="{4718D72B-E451-4D0E-ADD6-A0E9FF4FBC49}" destId="{A0E5A537-C911-422F-B9C5-50E247B323F9}" srcOrd="6" destOrd="0" presId="urn:microsoft.com/office/officeart/2009/3/layout/DescendingProcess"/>
    <dgm:cxn modelId="{152D2800-BEF8-43AD-9722-1854259E13F7}" type="presParOf" srcId="{4718D72B-E451-4D0E-ADD6-A0E9FF4FBC49}" destId="{11FBE9C6-69FC-4FF4-BD43-18480008593D}" srcOrd="7" destOrd="0" presId="urn:microsoft.com/office/officeart/2009/3/layout/DescendingProcess"/>
    <dgm:cxn modelId="{71149189-D38F-41F5-88A8-693466B45188}" type="presParOf" srcId="{11FBE9C6-69FC-4FF4-BD43-18480008593D}" destId="{13048014-3A49-4447-8736-FAA2FF4D7FA8}" srcOrd="0" destOrd="0" presId="urn:microsoft.com/office/officeart/2009/3/layout/DescendingProcess"/>
    <dgm:cxn modelId="{F973AF8B-CE94-41A1-94AB-3AE0B5FED8D4}" type="presParOf" srcId="{4718D72B-E451-4D0E-ADD6-A0E9FF4FBC49}" destId="{748F33A4-3798-4EAF-9E94-81CB53589C6D}" srcOrd="8" destOrd="0" presId="urn:microsoft.com/office/officeart/2009/3/layout/DescendingProcess"/>
    <dgm:cxn modelId="{F3ED5F46-28D0-4CE6-90FD-FDFB0822EFF1}" type="presParOf" srcId="{4718D72B-E451-4D0E-ADD6-A0E9FF4FBC49}" destId="{C262144A-0530-4AEB-8E0D-68F1DC4C02FB}" srcOrd="9" destOrd="0" presId="urn:microsoft.com/office/officeart/2009/3/layout/DescendingProcess"/>
    <dgm:cxn modelId="{B0336BC1-97EF-472D-9780-89C70FF2500B}" type="presParOf" srcId="{C262144A-0530-4AEB-8E0D-68F1DC4C02FB}" destId="{EAA65769-CBE4-448A-A905-59A98C04732E}" srcOrd="0" destOrd="0" presId="urn:microsoft.com/office/officeart/2009/3/layout/DescendingProcess"/>
    <dgm:cxn modelId="{EB4528E1-A463-4E2C-B915-7EDF42C4B1FA}" type="presParOf" srcId="{4718D72B-E451-4D0E-ADD6-A0E9FF4FBC49}" destId="{BA621ED9-7FC9-44C8-A4E9-DCBA95B649ED}" srcOrd="10" destOrd="0" presId="urn:microsoft.com/office/officeart/2009/3/layout/DescendingProcess"/>
    <dgm:cxn modelId="{DD056D68-56A4-4282-9E0F-E2B35714C76B}" type="presParOf" srcId="{4718D72B-E451-4D0E-ADD6-A0E9FF4FBC49}" destId="{7BC83FA1-3779-4DFD-8F04-9581BEDF6518}" srcOrd="11" destOrd="0" presId="urn:microsoft.com/office/officeart/2009/3/layout/DescendingProcess"/>
    <dgm:cxn modelId="{E2D11308-1AAA-4B4D-A70C-F66C3E7B8ED3}" type="presParOf" srcId="{7BC83FA1-3779-4DFD-8F04-9581BEDF6518}" destId="{F8E01870-9FD8-4381-8786-E7408143BF52}" srcOrd="0" destOrd="0" presId="urn:microsoft.com/office/officeart/2009/3/layout/DescendingProcess"/>
    <dgm:cxn modelId="{421E2813-E0D8-4502-9CB3-660300497A6A}" type="presParOf" srcId="{4718D72B-E451-4D0E-ADD6-A0E9FF4FBC49}" destId="{3FC71114-4015-4352-AFF2-4A1B423A97F2}" srcOrd="12" destOrd="0" presId="urn:microsoft.com/office/officeart/2009/3/layout/Descending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DF1516-F4CB-42DF-BB7C-A81D20509C0A}">
      <dsp:nvSpPr>
        <dsp:cNvPr id="0" name=""/>
        <dsp:cNvSpPr/>
      </dsp:nvSpPr>
      <dsp:spPr>
        <a:xfrm rot="4396374">
          <a:off x="1663342" y="1074691"/>
          <a:ext cx="4662182" cy="3251291"/>
        </a:xfrm>
        <a:prstGeom prst="swooshArrow">
          <a:avLst>
            <a:gd name="adj1" fmla="val 16310"/>
            <a:gd name="adj2" fmla="val 31370"/>
          </a:avLst>
        </a:prstGeom>
        <a:solidFill>
          <a:schemeClr val="accent2">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F7F2B6-6DDD-4E9C-8D64-6B12E6CA836B}">
      <dsp:nvSpPr>
        <dsp:cNvPr id="0" name=""/>
        <dsp:cNvSpPr/>
      </dsp:nvSpPr>
      <dsp:spPr>
        <a:xfrm>
          <a:off x="3252381" y="1395534"/>
          <a:ext cx="117734" cy="117734"/>
        </a:xfrm>
        <a:prstGeom prst="ellipse">
          <a:avLst/>
        </a:prstGeom>
        <a:solidFill>
          <a:schemeClr val="accent2">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6A61C6-DAAF-4D9F-A9D2-0F274930C663}">
      <dsp:nvSpPr>
        <dsp:cNvPr id="0" name=""/>
        <dsp:cNvSpPr/>
      </dsp:nvSpPr>
      <dsp:spPr>
        <a:xfrm>
          <a:off x="3816751" y="1790323"/>
          <a:ext cx="117734" cy="117734"/>
        </a:xfrm>
        <a:prstGeom prst="ellipse">
          <a:avLst/>
        </a:prstGeom>
        <a:solidFill>
          <a:schemeClr val="accent2">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048014-3A49-4447-8736-FAA2FF4D7FA8}">
      <dsp:nvSpPr>
        <dsp:cNvPr id="0" name=""/>
        <dsp:cNvSpPr/>
      </dsp:nvSpPr>
      <dsp:spPr>
        <a:xfrm>
          <a:off x="4292011" y="2250461"/>
          <a:ext cx="117734" cy="117734"/>
        </a:xfrm>
        <a:prstGeom prst="ellipse">
          <a:avLst/>
        </a:prstGeom>
        <a:solidFill>
          <a:schemeClr val="accent2">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9C5EA1-EF3A-48AA-A0C9-1D16A33C9AD0}">
      <dsp:nvSpPr>
        <dsp:cNvPr id="0" name=""/>
        <dsp:cNvSpPr/>
      </dsp:nvSpPr>
      <dsp:spPr>
        <a:xfrm>
          <a:off x="1084133" y="59407"/>
          <a:ext cx="2198074"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b" anchorCtr="0">
          <a:noAutofit/>
        </a:bodyPr>
        <a:lstStyle/>
        <a:p>
          <a:pPr marL="0" lvl="0" indent="0" algn="ctr" defTabSz="933450">
            <a:lnSpc>
              <a:spcPct val="90000"/>
            </a:lnSpc>
            <a:spcBef>
              <a:spcPct val="0"/>
            </a:spcBef>
            <a:spcAft>
              <a:spcPct val="35000"/>
            </a:spcAft>
            <a:buNone/>
          </a:pPr>
          <a:r>
            <a:rPr lang="de-DE" sz="2100" kern="1200" noProof="0" dirty="0"/>
            <a:t>Identifying Example Process</a:t>
          </a:r>
          <a:endParaRPr lang="en-US" sz="2100" kern="1200" noProof="0" dirty="0"/>
        </a:p>
      </dsp:txBody>
      <dsp:txXfrm>
        <a:off x="1084133" y="59407"/>
        <a:ext cx="2198074" cy="864108"/>
      </dsp:txXfrm>
    </dsp:sp>
    <dsp:sp modelId="{79DDE981-74E8-402B-98D0-6B07BA002CA6}">
      <dsp:nvSpPr>
        <dsp:cNvPr id="0" name=""/>
        <dsp:cNvSpPr/>
      </dsp:nvSpPr>
      <dsp:spPr>
        <a:xfrm>
          <a:off x="3964730" y="1022347"/>
          <a:ext cx="3326815"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35000"/>
            </a:spcAft>
            <a:buNone/>
          </a:pPr>
          <a:r>
            <a:rPr lang="en-US" sz="2100" kern="1200" noProof="0" dirty="0"/>
            <a:t>Interviews</a:t>
          </a:r>
        </a:p>
      </dsp:txBody>
      <dsp:txXfrm>
        <a:off x="3964730" y="1022347"/>
        <a:ext cx="3326815" cy="864108"/>
      </dsp:txXfrm>
    </dsp:sp>
    <dsp:sp modelId="{786DD8CD-8FB5-4FFE-BB65-2B8F20536A7A}">
      <dsp:nvSpPr>
        <dsp:cNvPr id="0" name=""/>
        <dsp:cNvSpPr/>
      </dsp:nvSpPr>
      <dsp:spPr>
        <a:xfrm>
          <a:off x="1350803" y="1417137"/>
          <a:ext cx="1960445"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r" defTabSz="933450">
            <a:lnSpc>
              <a:spcPct val="90000"/>
            </a:lnSpc>
            <a:spcBef>
              <a:spcPct val="0"/>
            </a:spcBef>
            <a:spcAft>
              <a:spcPct val="35000"/>
            </a:spcAft>
            <a:buNone/>
          </a:pPr>
          <a:r>
            <a:rPr lang="de-DE" sz="2100" kern="1200" noProof="0" dirty="0"/>
            <a:t>Workshops</a:t>
          </a:r>
          <a:endParaRPr lang="en-US" sz="2100" kern="1200" noProof="0" dirty="0"/>
        </a:p>
      </dsp:txBody>
      <dsp:txXfrm>
        <a:off x="1350803" y="1417137"/>
        <a:ext cx="1960445" cy="864108"/>
      </dsp:txXfrm>
    </dsp:sp>
    <dsp:sp modelId="{EAA65769-CBE4-448A-A905-59A98C04732E}">
      <dsp:nvSpPr>
        <dsp:cNvPr id="0" name=""/>
        <dsp:cNvSpPr/>
      </dsp:nvSpPr>
      <dsp:spPr>
        <a:xfrm>
          <a:off x="4703110" y="2759204"/>
          <a:ext cx="117734" cy="117734"/>
        </a:xfrm>
        <a:prstGeom prst="ellipse">
          <a:avLst/>
        </a:prstGeom>
        <a:solidFill>
          <a:schemeClr val="accent2">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0E5A537-C911-422F-B9C5-50E247B323F9}">
      <dsp:nvSpPr>
        <dsp:cNvPr id="0" name=""/>
        <dsp:cNvSpPr/>
      </dsp:nvSpPr>
      <dsp:spPr>
        <a:xfrm>
          <a:off x="4974656" y="1877274"/>
          <a:ext cx="2316889"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35000"/>
            </a:spcAft>
            <a:buNone/>
          </a:pPr>
          <a:r>
            <a:rPr lang="en-US" sz="2100" kern="1200" noProof="0" dirty="0"/>
            <a:t>Concept Development</a:t>
          </a:r>
        </a:p>
      </dsp:txBody>
      <dsp:txXfrm>
        <a:off x="4974656" y="1877274"/>
        <a:ext cx="2316889" cy="864108"/>
      </dsp:txXfrm>
    </dsp:sp>
    <dsp:sp modelId="{748F33A4-3798-4EAF-9E94-81CB53589C6D}">
      <dsp:nvSpPr>
        <dsp:cNvPr id="0" name=""/>
        <dsp:cNvSpPr/>
      </dsp:nvSpPr>
      <dsp:spPr>
        <a:xfrm>
          <a:off x="1350803" y="2386018"/>
          <a:ext cx="2970371"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r" defTabSz="933450">
            <a:lnSpc>
              <a:spcPct val="90000"/>
            </a:lnSpc>
            <a:spcBef>
              <a:spcPct val="0"/>
            </a:spcBef>
            <a:spcAft>
              <a:spcPct val="35000"/>
            </a:spcAft>
            <a:buNone/>
          </a:pPr>
          <a:r>
            <a:rPr lang="en-US" sz="2100" kern="1200" noProof="0" dirty="0"/>
            <a:t>Paper Prototype</a:t>
          </a:r>
        </a:p>
      </dsp:txBody>
      <dsp:txXfrm>
        <a:off x="1350803" y="2386018"/>
        <a:ext cx="2970371" cy="864108"/>
      </dsp:txXfrm>
    </dsp:sp>
    <dsp:sp modelId="{F8E01870-9FD8-4381-8786-E7408143BF52}">
      <dsp:nvSpPr>
        <dsp:cNvPr id="0" name=""/>
        <dsp:cNvSpPr/>
      </dsp:nvSpPr>
      <dsp:spPr>
        <a:xfrm>
          <a:off x="5034604" y="3278209"/>
          <a:ext cx="117734" cy="117734"/>
        </a:xfrm>
        <a:prstGeom prst="ellipse">
          <a:avLst/>
        </a:prstGeom>
        <a:solidFill>
          <a:schemeClr val="accent2">
            <a:tint val="40000"/>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A621ED9-7FC9-44C8-A4E9-DCBA95B649ED}">
      <dsp:nvSpPr>
        <dsp:cNvPr id="0" name=""/>
        <dsp:cNvSpPr/>
      </dsp:nvSpPr>
      <dsp:spPr>
        <a:xfrm>
          <a:off x="5568730" y="2905023"/>
          <a:ext cx="1722815"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l" defTabSz="933450">
            <a:lnSpc>
              <a:spcPct val="90000"/>
            </a:lnSpc>
            <a:spcBef>
              <a:spcPct val="0"/>
            </a:spcBef>
            <a:spcAft>
              <a:spcPct val="35000"/>
            </a:spcAft>
            <a:buNone/>
          </a:pPr>
          <a:r>
            <a:rPr lang="de-DE" sz="2100" kern="1200" noProof="0" dirty="0"/>
            <a:t>Evaluation</a:t>
          </a:r>
          <a:endParaRPr lang="en-US" sz="2100" kern="1200" noProof="0" dirty="0"/>
        </a:p>
      </dsp:txBody>
      <dsp:txXfrm>
        <a:off x="5568730" y="2905023"/>
        <a:ext cx="1722815" cy="864108"/>
      </dsp:txXfrm>
    </dsp:sp>
    <dsp:sp modelId="{3FC71114-4015-4352-AFF2-4A1B423A97F2}">
      <dsp:nvSpPr>
        <dsp:cNvPr id="0" name=""/>
        <dsp:cNvSpPr/>
      </dsp:nvSpPr>
      <dsp:spPr>
        <a:xfrm>
          <a:off x="4321175" y="4536567"/>
          <a:ext cx="2970371" cy="8641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670" tIns="26670" rIns="26670" bIns="26670" numCol="1" spcCol="1270" anchor="t" anchorCtr="0">
          <a:noAutofit/>
        </a:bodyPr>
        <a:lstStyle/>
        <a:p>
          <a:pPr marL="0" lvl="0" indent="0" algn="ctr" defTabSz="933450">
            <a:lnSpc>
              <a:spcPct val="90000"/>
            </a:lnSpc>
            <a:spcBef>
              <a:spcPct val="0"/>
            </a:spcBef>
            <a:spcAft>
              <a:spcPct val="35000"/>
            </a:spcAft>
            <a:buNone/>
          </a:pPr>
          <a:endParaRPr lang="en-US" sz="2100" kern="1200" noProof="0" dirty="0"/>
        </a:p>
      </dsp:txBody>
      <dsp:txXfrm>
        <a:off x="4321175" y="4536567"/>
        <a:ext cx="2970371" cy="864108"/>
      </dsp:txXfrm>
    </dsp:sp>
  </dsp:spTree>
</dsp:drawing>
</file>

<file path=ppt/diagrams/layout1.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‹Nr.›</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992188" y="769938"/>
            <a:ext cx="51149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‹Nr.›</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a:t>
            </a:fld>
            <a:endParaRPr lang="de-DE" dirty="0"/>
          </a:p>
        </p:txBody>
      </p:sp>
    </p:spTree>
    <p:extLst>
      <p:ext uri="{BB962C8B-B14F-4D97-AF65-F5344CB8AC3E}">
        <p14:creationId xmlns:p14="http://schemas.microsoft.com/office/powerpoint/2010/main" val="47892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4</a:t>
            </a:fld>
            <a:endParaRPr lang="de-DE" dirty="0"/>
          </a:p>
        </p:txBody>
      </p:sp>
    </p:spTree>
    <p:extLst>
      <p:ext uri="{BB962C8B-B14F-4D97-AF65-F5344CB8AC3E}">
        <p14:creationId xmlns:p14="http://schemas.microsoft.com/office/powerpoint/2010/main" val="3278537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8</a:t>
            </a:fld>
            <a:endParaRPr lang="de-DE" dirty="0"/>
          </a:p>
        </p:txBody>
      </p:sp>
    </p:spTree>
    <p:extLst>
      <p:ext uri="{BB962C8B-B14F-4D97-AF65-F5344CB8AC3E}">
        <p14:creationId xmlns:p14="http://schemas.microsoft.com/office/powerpoint/2010/main" val="2245069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27</a:t>
            </a:fld>
            <a:endParaRPr lang="de-DE" dirty="0"/>
          </a:p>
        </p:txBody>
      </p:sp>
    </p:spTree>
    <p:extLst>
      <p:ext uri="{BB962C8B-B14F-4D97-AF65-F5344CB8AC3E}">
        <p14:creationId xmlns:p14="http://schemas.microsoft.com/office/powerpoint/2010/main" val="3127391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AU"/>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35</a:t>
            </a:fld>
            <a:endParaRPr lang="de-DE" dirty="0"/>
          </a:p>
        </p:txBody>
      </p:sp>
    </p:spTree>
    <p:extLst>
      <p:ext uri="{BB962C8B-B14F-4D97-AF65-F5344CB8AC3E}">
        <p14:creationId xmlns:p14="http://schemas.microsoft.com/office/powerpoint/2010/main" val="3373637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37</a:t>
            </a:fld>
            <a:endParaRPr lang="de-DE" dirty="0"/>
          </a:p>
        </p:txBody>
      </p:sp>
    </p:spTree>
    <p:extLst>
      <p:ext uri="{BB962C8B-B14F-4D97-AF65-F5344CB8AC3E}">
        <p14:creationId xmlns:p14="http://schemas.microsoft.com/office/powerpoint/2010/main" val="391993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hyperlink" Target="http://wwwmatthes.in.tum.de/" TargetMode="External"/><Relationship Id="rId4" Type="http://schemas.openxmlformats.org/officeDocument/2006/relationships/image" Target="../media/image6.gi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1" name="Grafik 10"/>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712" y="1"/>
            <a:ext cx="9144000" cy="6857999"/>
          </a:xfrm>
          <a:prstGeom prst="rect">
            <a:avLst/>
          </a:prstGeom>
        </p:spPr>
      </p:pic>
      <p:sp>
        <p:nvSpPr>
          <p:cNvPr id="10" name="Rechteck 9"/>
          <p:cNvSpPr/>
          <p:nvPr userDrawn="1"/>
        </p:nvSpPr>
        <p:spPr>
          <a:xfrm>
            <a:off x="0" y="0"/>
            <a:ext cx="9144000" cy="4196080"/>
          </a:xfrm>
          <a:prstGeom prst="rect">
            <a:avLst/>
          </a:prstGeom>
          <a:gradFill flip="none" rotWithShape="1">
            <a:gsLst>
              <a:gs pos="23000">
                <a:schemeClr val="bg1">
                  <a:alpha val="85000"/>
                </a:schemeClr>
              </a:gs>
              <a:gs pos="93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US" dirty="0"/>
          </a:p>
        </p:txBody>
      </p:sp>
      <p:sp>
        <p:nvSpPr>
          <p:cNvPr id="17" name="Titel 1"/>
          <p:cNvSpPr>
            <a:spLocks noGrp="1"/>
          </p:cNvSpPr>
          <p:nvPr>
            <p:ph type="title" hasCustomPrompt="1"/>
          </p:nvPr>
        </p:nvSpPr>
        <p:spPr>
          <a:xfrm>
            <a:off x="323528" y="3538641"/>
            <a:ext cx="8574632" cy="679774"/>
          </a:xfrm>
          <a:prstGeom prst="rect">
            <a:avLst/>
          </a:prstGeom>
          <a:solidFill>
            <a:schemeClr val="bg1"/>
          </a:solidFill>
          <a:ln>
            <a:noFill/>
          </a:ln>
        </p:spPr>
        <p:txBody>
          <a:bodyPr wrap="square" tIns="144000" bIns="72000" anchor="b" anchorCtr="0">
            <a:spAutoFit/>
          </a:bodyPr>
          <a:lstStyle>
            <a:lvl1pPr marL="180000" algn="l">
              <a:defRPr sz="3000" b="0" i="0" baseline="0">
                <a:solidFill>
                  <a:schemeClr val="tx2"/>
                </a:solidFill>
                <a:latin typeface="+mj-lt"/>
                <a:cs typeface="Arial"/>
              </a:defRPr>
            </a:lvl1pPr>
          </a:lstStyle>
          <a:p>
            <a:r>
              <a:rPr lang="en-US" noProof="0" dirty="0"/>
              <a:t>Edit Title</a:t>
            </a:r>
          </a:p>
        </p:txBody>
      </p:sp>
      <p:sp>
        <p:nvSpPr>
          <p:cNvPr id="22" name="Textplatzhalter 4"/>
          <p:cNvSpPr>
            <a:spLocks noGrp="1"/>
          </p:cNvSpPr>
          <p:nvPr>
            <p:ph type="body" sz="quarter" idx="10" hasCustomPrompt="1"/>
          </p:nvPr>
        </p:nvSpPr>
        <p:spPr>
          <a:xfrm>
            <a:off x="323528" y="4211796"/>
            <a:ext cx="8574631" cy="338554"/>
          </a:xfrm>
          <a:prstGeom prst="rect">
            <a:avLst/>
          </a:prstGeom>
          <a:solidFill>
            <a:srgbClr val="FFFFFF"/>
          </a:solidFill>
          <a:ln>
            <a:noFill/>
          </a:ln>
        </p:spPr>
        <p:txBody>
          <a:bodyPr wrap="square">
            <a:spAutoFit/>
          </a:bodyPr>
          <a:lstStyle>
            <a:lvl1pPr marL="180000" indent="0">
              <a:buFontTx/>
              <a:buNone/>
              <a:defRPr sz="16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Presenter, Date, Location</a:t>
            </a:r>
          </a:p>
        </p:txBody>
      </p:sp>
      <p:pic>
        <p:nvPicPr>
          <p:cNvPr id="9" name="Grafik 8"/>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23528" y="398812"/>
            <a:ext cx="999170" cy="320400"/>
          </a:xfrm>
          <a:prstGeom prst="rect">
            <a:avLst/>
          </a:prstGeom>
        </p:spPr>
      </p:pic>
      <p:pic>
        <p:nvPicPr>
          <p:cNvPr id="12" name="Grafik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89760" y="398569"/>
            <a:ext cx="608400" cy="320643"/>
          </a:xfrm>
          <a:prstGeom prst="rect">
            <a:avLst/>
          </a:prstGeom>
        </p:spPr>
      </p:pic>
      <p:sp>
        <p:nvSpPr>
          <p:cNvPr id="25" name="Textfeld 24"/>
          <p:cNvSpPr txBox="1"/>
          <p:nvPr userDrawn="1"/>
        </p:nvSpPr>
        <p:spPr>
          <a:xfrm>
            <a:off x="319090" y="4643381"/>
            <a:ext cx="8579069" cy="1225290"/>
          </a:xfrm>
          <a:prstGeom prst="rect">
            <a:avLst/>
          </a:prstGeom>
          <a:solidFill>
            <a:schemeClr val="accent6">
              <a:lumMod val="20000"/>
              <a:lumOff val="80000"/>
            </a:schemeClr>
          </a:solidFill>
          <a:ln>
            <a:noFill/>
          </a:ln>
        </p:spPr>
        <p:txBody>
          <a:bodyPr wrap="square" lIns="252000" tIns="180000" rIns="180000" bIns="180000" rtlCol="0">
            <a:spAutoFit/>
          </a:bodyPr>
          <a:lstStyle/>
          <a:p>
            <a:pPr marL="0" indent="0"/>
            <a:r>
              <a:rPr lang="en-US" sz="1400" b="0" i="0" kern="1200" noProof="1">
                <a:solidFill>
                  <a:schemeClr val="tx1">
                    <a:lumMod val="65000"/>
                    <a:lumOff val="35000"/>
                  </a:schemeClr>
                </a:solidFill>
                <a:latin typeface="Arial" charset="0"/>
                <a:ea typeface="+mn-ea"/>
                <a:cs typeface="Arial"/>
              </a:rPr>
              <a:t>Chair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Software</a:t>
            </a:r>
            <a:r>
              <a:rPr lang="en-US" sz="1400" b="0" i="0" kern="1200" baseline="0" noProof="1">
                <a:solidFill>
                  <a:schemeClr val="tx1">
                    <a:lumMod val="65000"/>
                    <a:lumOff val="35000"/>
                  </a:schemeClr>
                </a:solidFill>
                <a:latin typeface="Arial" charset="0"/>
                <a:ea typeface="+mn-ea"/>
                <a:cs typeface="Arial"/>
              </a:rPr>
              <a:t> Engineering for Business Information Systems </a:t>
            </a:r>
            <a:r>
              <a:rPr lang="en-US" sz="1400" b="0" i="0" kern="1200" noProof="1">
                <a:solidFill>
                  <a:schemeClr val="tx1">
                    <a:lumMod val="65000"/>
                    <a:lumOff val="35000"/>
                  </a:schemeClr>
                </a:solidFill>
                <a:latin typeface="Arial" charset="0"/>
                <a:ea typeface="+mn-ea"/>
                <a:cs typeface="Arial"/>
              </a:rPr>
              <a:t>(sebis) </a:t>
            </a:r>
          </a:p>
          <a:p>
            <a:pPr marL="0" indent="0"/>
            <a:r>
              <a:rPr lang="en-US" sz="1400" b="0" i="0" kern="1200" noProof="1">
                <a:solidFill>
                  <a:schemeClr val="tx1">
                    <a:lumMod val="65000"/>
                    <a:lumOff val="35000"/>
                  </a:schemeClr>
                </a:solidFill>
                <a:latin typeface="Arial" charset="0"/>
                <a:ea typeface="+mn-ea"/>
                <a:cs typeface="Arial"/>
              </a:rPr>
              <a:t>Faculty of</a:t>
            </a:r>
            <a:r>
              <a:rPr lang="en-US" sz="1400" b="0" i="0" kern="1200" baseline="0" noProof="1">
                <a:solidFill>
                  <a:schemeClr val="tx1">
                    <a:lumMod val="65000"/>
                    <a:lumOff val="35000"/>
                  </a:schemeClr>
                </a:solidFill>
                <a:latin typeface="Arial" charset="0"/>
                <a:ea typeface="+mn-ea"/>
                <a:cs typeface="Arial"/>
              </a:rPr>
              <a:t> </a:t>
            </a:r>
            <a:r>
              <a:rPr lang="en-US" sz="1400" b="0" i="0" kern="1200" noProof="1">
                <a:solidFill>
                  <a:schemeClr val="tx1">
                    <a:lumMod val="65000"/>
                    <a:lumOff val="35000"/>
                  </a:schemeClr>
                </a:solidFill>
                <a:latin typeface="Arial" charset="0"/>
                <a:ea typeface="+mn-ea"/>
                <a:cs typeface="Arial"/>
              </a:rPr>
              <a:t>Informatics</a:t>
            </a:r>
          </a:p>
          <a:p>
            <a:pPr marL="0" indent="0"/>
            <a:r>
              <a:rPr lang="en-US" sz="1400" b="0" i="0" kern="1200" noProof="1">
                <a:solidFill>
                  <a:schemeClr val="bg1">
                    <a:lumMod val="50000"/>
                  </a:schemeClr>
                </a:solidFill>
                <a:latin typeface="Arial" charset="0"/>
                <a:ea typeface="+mn-ea"/>
                <a:cs typeface="Arial"/>
              </a:rPr>
              <a:t>Technische</a:t>
            </a:r>
            <a:r>
              <a:rPr lang="en-US" sz="1400" b="0" i="0" kern="1200" baseline="0" noProof="1">
                <a:solidFill>
                  <a:schemeClr val="bg1">
                    <a:lumMod val="50000"/>
                  </a:schemeClr>
                </a:solidFill>
                <a:latin typeface="Arial" charset="0"/>
                <a:ea typeface="+mn-ea"/>
                <a:cs typeface="Arial"/>
              </a:rPr>
              <a:t> Universität München</a:t>
            </a:r>
            <a:endParaRPr lang="en-US" sz="1400" b="0" i="0" kern="1200" noProof="1">
              <a:solidFill>
                <a:schemeClr val="bg1">
                  <a:lumMod val="50000"/>
                </a:schemeClr>
              </a:solidFill>
              <a:latin typeface="Arial" charset="0"/>
              <a:ea typeface="+mn-ea"/>
              <a:cs typeface="Arial"/>
            </a:endParaRPr>
          </a:p>
          <a:p>
            <a:pPr marL="0" indent="0" algn="l" rtl="0" fontAlgn="base">
              <a:spcBef>
                <a:spcPct val="0"/>
              </a:spcBef>
              <a:spcAft>
                <a:spcPct val="0"/>
              </a:spcAft>
            </a:pPr>
            <a:r>
              <a:rPr lang="en-US" sz="1400" b="0" i="0" u="sng" kern="1200" noProof="1">
                <a:solidFill>
                  <a:schemeClr val="bg1">
                    <a:lumMod val="50000"/>
                  </a:schemeClr>
                </a:solidFill>
                <a:latin typeface="Arial" charset="0"/>
                <a:ea typeface="+mn-ea"/>
                <a:cs typeface="Arial"/>
              </a:rPr>
              <a:t>wwwmatthes.in.tum.de</a:t>
            </a:r>
            <a:endParaRPr lang="en-US" sz="1400" b="0" i="0" u="sng" kern="1200" dirty="0" err="1">
              <a:solidFill>
                <a:schemeClr val="bg1">
                  <a:lumMod val="50000"/>
                </a:schemeClr>
              </a:solidFill>
              <a:latin typeface="Arial" charset="0"/>
              <a:ea typeface="+mn-ea"/>
              <a:cs typeface="Arial"/>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7" y="44451"/>
            <a:ext cx="7535885" cy="72072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161208 Matthes English Master Slide Deck</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7" y="81212"/>
            <a:ext cx="7561261" cy="360535"/>
          </a:xfrm>
        </p:spPr>
        <p:txBody>
          <a:bodyPr/>
          <a:lstStyle>
            <a:lvl1pPr>
              <a:defRPr lang="de-DE" sz="2400" b="0" baseline="0" smtClean="0">
                <a:solidFill>
                  <a:srgbClr val="0065BD"/>
                </a:solidFill>
                <a:latin typeface="+mj-lt"/>
                <a:ea typeface="+mj-ea"/>
                <a:cs typeface="Arial Unicode MS" pitchFamily="34" charset="-128"/>
              </a:defRPr>
            </a:lvl1pPr>
          </a:lstStyle>
          <a:p>
            <a:r>
              <a:rPr lang="en-US" noProof="0" dirty="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161208 Matthes English Master Slide Deck</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‹Nr.›</a:t>
            </a:fld>
            <a:endParaRPr lang="de-DE" dirty="0"/>
          </a:p>
        </p:txBody>
      </p:sp>
      <p:sp>
        <p:nvSpPr>
          <p:cNvPr id="12" name="Textplatzhalter 11"/>
          <p:cNvSpPr>
            <a:spLocks noGrp="1"/>
          </p:cNvSpPr>
          <p:nvPr>
            <p:ph type="body" sz="quarter" idx="13" hasCustomPrompt="1"/>
          </p:nvPr>
        </p:nvSpPr>
        <p:spPr>
          <a:xfrm>
            <a:off x="250825" y="441425"/>
            <a:ext cx="7561263" cy="395287"/>
          </a:xfrm>
        </p:spPr>
        <p:txBody>
          <a:bodyPr/>
          <a:lstStyle>
            <a:lvl1pPr>
              <a:defRPr sz="2000">
                <a:solidFill>
                  <a:schemeClr val="bg1">
                    <a:lumMod val="50000"/>
                  </a:schemeClr>
                </a:solidFill>
              </a:defRPr>
            </a:lvl1pPr>
          </a:lstStyle>
          <a:p>
            <a:pPr lvl="0"/>
            <a:r>
              <a:rPr lang="en-US" noProof="0" dirty="0"/>
              <a:t>&lt;Subtitle&gt;</a:t>
            </a:r>
          </a:p>
        </p:txBody>
      </p:sp>
    </p:spTree>
    <p:extLst>
      <p:ext uri="{BB962C8B-B14F-4D97-AF65-F5344CB8AC3E}">
        <p14:creationId xmlns:p14="http://schemas.microsoft.com/office/powerpoint/2010/main" val="3517934724"/>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0065BD"/>
                </a:solidFill>
              </a:defRPr>
            </a:lvl1pPr>
          </a:lstStyle>
          <a:p>
            <a:r>
              <a:rPr lang="en-US" noProof="0" dirty="0"/>
              <a:t>&lt;Title&gt;</a:t>
            </a:r>
            <a:endParaRPr lang="de-DE" dirty="0"/>
          </a:p>
        </p:txBody>
      </p:sp>
      <p:sp>
        <p:nvSpPr>
          <p:cNvPr id="3" name="Inhaltsplatzhalter 2"/>
          <p:cNvSpPr>
            <a:spLocks noGrp="1"/>
          </p:cNvSpPr>
          <p:nvPr>
            <p:ph sz="half" idx="1" hasCustomPrompt="1"/>
          </p:nvPr>
        </p:nvSpPr>
        <p:spPr>
          <a:xfrm>
            <a:off x="250827" y="981076"/>
            <a:ext cx="4244975"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Inhaltsplatzhalter 3"/>
          <p:cNvSpPr>
            <a:spLocks noGrp="1"/>
          </p:cNvSpPr>
          <p:nvPr>
            <p:ph sz="half" idx="2" hasCustomPrompt="1"/>
          </p:nvPr>
        </p:nvSpPr>
        <p:spPr>
          <a:xfrm>
            <a:off x="4648201" y="981076"/>
            <a:ext cx="4244975" cy="540067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161208 Matthes English Master Slide Deck</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‹Nr.›</a:t>
            </a:fld>
            <a:endParaRPr lang="de-DE"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250827" y="981074"/>
            <a:ext cx="4246563" cy="661976"/>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4" name="Inhaltsplatzhalter 3"/>
          <p:cNvSpPr>
            <a:spLocks noGrp="1"/>
          </p:cNvSpPr>
          <p:nvPr>
            <p:ph sz="half" idx="2" hasCustomPrompt="1"/>
          </p:nvPr>
        </p:nvSpPr>
        <p:spPr>
          <a:xfrm>
            <a:off x="250827" y="1643049"/>
            <a:ext cx="4246563"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 name="Textplatzhalter 4"/>
          <p:cNvSpPr>
            <a:spLocks noGrp="1"/>
          </p:cNvSpPr>
          <p:nvPr>
            <p:ph type="body" sz="quarter" idx="3" hasCustomPrompt="1"/>
          </p:nvPr>
        </p:nvSpPr>
        <p:spPr>
          <a:xfrm>
            <a:off x="4645025" y="981078"/>
            <a:ext cx="4248150" cy="661975"/>
          </a:xfrm>
          <a:solidFill>
            <a:schemeClr val="accent6">
              <a:lumMod val="75000"/>
            </a:schemeClr>
          </a:solidFill>
          <a:ln>
            <a:noFill/>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&lt;Title&gt;</a:t>
            </a:r>
          </a:p>
        </p:txBody>
      </p:sp>
      <p:sp>
        <p:nvSpPr>
          <p:cNvPr id="6" name="Inhaltsplatzhalter 5"/>
          <p:cNvSpPr>
            <a:spLocks noGrp="1"/>
          </p:cNvSpPr>
          <p:nvPr>
            <p:ph sz="quarter" idx="4" hasCustomPrompt="1"/>
          </p:nvPr>
        </p:nvSpPr>
        <p:spPr>
          <a:xfrm>
            <a:off x="4645025" y="1643049"/>
            <a:ext cx="4248150" cy="4773625"/>
          </a:xfrm>
          <a:solidFill>
            <a:schemeClr val="bg1">
              <a:lumMod val="95000"/>
            </a:schemeClr>
          </a:solidFill>
          <a:ln>
            <a:noFill/>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a:t>&lt;Format of Master 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itel 1"/>
          <p:cNvSpPr>
            <a:spLocks noGrp="1"/>
          </p:cNvSpPr>
          <p:nvPr>
            <p:ph type="title" hasCustomPrompt="1"/>
          </p:nvPr>
        </p:nvSpPr>
        <p:spPr>
          <a:xfrm>
            <a:off x="250827" y="44451"/>
            <a:ext cx="7535885" cy="720725"/>
          </a:xfrm>
        </p:spPr>
        <p:txBody>
          <a:bodyPr/>
          <a:lstStyle/>
          <a:p>
            <a:r>
              <a:rPr lang="en-US" noProof="0" dirty="0"/>
              <a:t>&lt;Title&gt;</a:t>
            </a:r>
          </a:p>
        </p:txBody>
      </p:sp>
      <p:sp>
        <p:nvSpPr>
          <p:cNvPr id="7" name="Rectangle 4"/>
          <p:cNvSpPr>
            <a:spLocks noGrp="1" noChangeArrowheads="1"/>
          </p:cNvSpPr>
          <p:nvPr>
            <p:ph type="dt" sz="half" idx="10"/>
          </p:nvPr>
        </p:nvSpPr>
        <p:spPr>
          <a:ln/>
        </p:spPr>
        <p:txBody>
          <a:bodyPr/>
          <a:lstStyle>
            <a:lvl1pPr>
              <a:defRPr/>
            </a:lvl1pPr>
          </a:lstStyle>
          <a:p>
            <a:pPr>
              <a:defRPr/>
            </a:pPr>
            <a:r>
              <a:rPr lang="de-DE" noProof="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a:t>161208 Matthes English Master Slide Deck</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‹Nr.›</a:t>
            </a:fld>
            <a:endParaRPr lang="en-US" noProof="0"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161208 Matthes English Master Slide Deck</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‹Nr.›</a:t>
            </a:fld>
            <a:endParaRPr lang="de-DE"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6" y="981076"/>
            <a:ext cx="8642351"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p:cNvSpPr>
            <a:spLocks noGrp="1"/>
          </p:cNvSpPr>
          <p:nvPr>
            <p:ph type="title" hasCustomPrompt="1"/>
          </p:nvPr>
        </p:nvSpPr>
        <p:spPr>
          <a:xfrm>
            <a:off x="250827" y="44451"/>
            <a:ext cx="7535885" cy="720725"/>
          </a:xfrm>
        </p:spPr>
        <p:txBody>
          <a:bodyPr/>
          <a:lstStyle>
            <a:lvl1pPr>
              <a:defRPr>
                <a:latin typeface="+mj-lt"/>
              </a:defRPr>
            </a:lvl1pPr>
          </a:lstStyle>
          <a:p>
            <a:r>
              <a:rPr lang="en-US" noProof="0" dirty="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a:t>161208 Matthes English Master Slide Deck</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‹Nr.›</a:t>
            </a:fld>
            <a:endParaRPr lang="de-DE"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Ende">
    <p:spTree>
      <p:nvGrpSpPr>
        <p:cNvPr id="1" name=""/>
        <p:cNvGrpSpPr/>
        <p:nvPr/>
      </p:nvGrpSpPr>
      <p:grpSpPr>
        <a:xfrm>
          <a:off x="0" y="0"/>
          <a:ext cx="0" cy="0"/>
          <a:chOff x="0" y="0"/>
          <a:chExt cx="0" cy="0"/>
        </a:xfrm>
      </p:grpSpPr>
      <p:pic>
        <p:nvPicPr>
          <p:cNvPr id="12" name="Grafik 1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9144000" cy="6858000"/>
          </a:xfrm>
          <a:prstGeom prst="rect">
            <a:avLst/>
          </a:prstGeom>
        </p:spPr>
      </p:pic>
      <p:sp>
        <p:nvSpPr>
          <p:cNvPr id="15" name="Rechteck 14"/>
          <p:cNvSpPr/>
          <p:nvPr userDrawn="1"/>
        </p:nvSpPr>
        <p:spPr>
          <a:xfrm>
            <a:off x="479445" y="1743185"/>
            <a:ext cx="2924386" cy="4742688"/>
          </a:xfrm>
          <a:prstGeom prst="rect">
            <a:avLst/>
          </a:prstGeom>
          <a:solidFill>
            <a:schemeClr val="bg1"/>
          </a:solid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pic>
        <p:nvPicPr>
          <p:cNvPr id="18" name="Grafik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7027" y="2024110"/>
            <a:ext cx="751997" cy="396142"/>
          </a:xfrm>
          <a:prstGeom prst="rect">
            <a:avLst/>
          </a:prstGeom>
        </p:spPr>
      </p:pic>
      <p:pic>
        <p:nvPicPr>
          <p:cNvPr id="22"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323505" y="2514435"/>
            <a:ext cx="715519" cy="229443"/>
          </a:xfrm>
          <a:prstGeom prst="rect">
            <a:avLst/>
          </a:prstGeom>
        </p:spPr>
      </p:pic>
      <p:sp>
        <p:nvSpPr>
          <p:cNvPr id="24" name="Textfeld 23"/>
          <p:cNvSpPr txBox="1"/>
          <p:nvPr userDrawn="1"/>
        </p:nvSpPr>
        <p:spPr>
          <a:xfrm>
            <a:off x="698706" y="4123820"/>
            <a:ext cx="2482850" cy="2192908"/>
          </a:xfrm>
          <a:prstGeom prst="rect">
            <a:avLst/>
          </a:prstGeom>
          <a:noFill/>
        </p:spPr>
        <p:txBody>
          <a:bodyPr wrap="square" rtlCol="0">
            <a:spAutoFit/>
          </a:bodyPr>
          <a:lstStyle/>
          <a:p>
            <a:r>
              <a:rPr lang="en-US" sz="1050" noProof="1">
                <a:latin typeface="+mn-lt"/>
              </a:rPr>
              <a:t>Technische Universität München</a:t>
            </a:r>
          </a:p>
          <a:p>
            <a:r>
              <a:rPr lang="en-US" sz="1050" noProof="1">
                <a:latin typeface="+mn-lt"/>
              </a:rPr>
              <a:t>Faculty of Informatics</a:t>
            </a:r>
          </a:p>
          <a:p>
            <a:r>
              <a:rPr lang="en-US" sz="1050" noProof="1">
                <a:latin typeface="+mn-lt"/>
              </a:rPr>
              <a:t>Chair of Software Engineering for Business Information Systems</a:t>
            </a:r>
          </a:p>
          <a:p>
            <a:endParaRPr lang="en-US" sz="1050" noProof="1">
              <a:latin typeface="+mn-lt"/>
            </a:endParaRPr>
          </a:p>
          <a:p>
            <a:r>
              <a:rPr lang="en-US" sz="1050" noProof="1">
                <a:latin typeface="+mn-lt"/>
              </a:rPr>
              <a:t>Boltzmannstraße 3</a:t>
            </a:r>
          </a:p>
          <a:p>
            <a:r>
              <a:rPr lang="en-US" sz="1050" noProof="1">
                <a:latin typeface="+mn-lt"/>
              </a:rPr>
              <a:t>85748 Garching bei</a:t>
            </a:r>
            <a:r>
              <a:rPr lang="en-US" sz="1050" baseline="0" noProof="1">
                <a:latin typeface="+mn-lt"/>
              </a:rPr>
              <a:t> München</a:t>
            </a:r>
          </a:p>
          <a:p>
            <a:endParaRPr lang="en-US" sz="1050" baseline="0" noProof="1">
              <a:latin typeface="+mn-lt"/>
            </a:endParaRPr>
          </a:p>
          <a:p>
            <a:pPr>
              <a:tabLst>
                <a:tab pos="358775" algn="l"/>
              </a:tabLst>
            </a:pPr>
            <a:r>
              <a:rPr lang="en-US" sz="1050" baseline="0" noProof="1">
                <a:latin typeface="+mn-lt"/>
              </a:rPr>
              <a:t>Tel	+49.89.289.</a:t>
            </a:r>
          </a:p>
          <a:p>
            <a:pPr>
              <a:tabLst>
                <a:tab pos="358775" algn="l"/>
              </a:tabLst>
            </a:pPr>
            <a:r>
              <a:rPr lang="en-US" sz="1050" baseline="0" noProof="1">
                <a:latin typeface="+mn-lt"/>
              </a:rPr>
              <a:t>Fax	+49.89.289.17136</a:t>
            </a:r>
          </a:p>
          <a:p>
            <a:endParaRPr lang="en-US" sz="1050" baseline="0" noProof="1">
              <a:latin typeface="+mn-lt"/>
            </a:endParaRPr>
          </a:p>
          <a:p>
            <a:endParaRPr lang="en-US" sz="1050" baseline="0" noProof="1">
              <a:latin typeface="+mn-lt"/>
            </a:endParaRPr>
          </a:p>
          <a:p>
            <a:r>
              <a:rPr lang="en-US" sz="1050" baseline="0" noProof="1">
                <a:latin typeface="+mn-lt"/>
                <a:hlinkClick r:id="rId5"/>
              </a:rPr>
              <a:t>wwwmatthes.in.tum.de</a:t>
            </a:r>
            <a:endParaRPr lang="en-US" sz="1050" noProof="1">
              <a:latin typeface="+mn-lt"/>
            </a:endParaRPr>
          </a:p>
        </p:txBody>
      </p:sp>
      <p:sp>
        <p:nvSpPr>
          <p:cNvPr id="26" name="Textplatzhalter 18"/>
          <p:cNvSpPr>
            <a:spLocks noGrp="1"/>
          </p:cNvSpPr>
          <p:nvPr>
            <p:ph type="body" sz="quarter" idx="13" hasCustomPrompt="1"/>
          </p:nvPr>
        </p:nvSpPr>
        <p:spPr>
          <a:xfrm>
            <a:off x="796606" y="3486196"/>
            <a:ext cx="2242942" cy="21949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a:t>&lt;Name&gt;</a:t>
            </a:r>
          </a:p>
        </p:txBody>
      </p:sp>
      <p:sp>
        <p:nvSpPr>
          <p:cNvPr id="27" name="Textplatzhalter 20"/>
          <p:cNvSpPr>
            <a:spLocks noGrp="1"/>
          </p:cNvSpPr>
          <p:nvPr>
            <p:ph type="body" sz="quarter" idx="14" hasCustomPrompt="1"/>
          </p:nvPr>
        </p:nvSpPr>
        <p:spPr>
          <a:xfrm>
            <a:off x="796630" y="3277000"/>
            <a:ext cx="2242394" cy="182967"/>
          </a:xfrm>
          <a:prstGeom prst="rect">
            <a:avLst/>
          </a:prstGeom>
        </p:spPr>
        <p:txBody>
          <a:bodyPr lIns="0" tIns="0" rIns="0" bIns="0" anchor="b"/>
          <a:lstStyle>
            <a:lvl1pPr marL="0" indent="0">
              <a:buNone/>
              <a:defRPr sz="1050">
                <a:latin typeface="+mn-lt"/>
              </a:defRPr>
            </a:lvl1pPr>
          </a:lstStyle>
          <a:p>
            <a:pPr lvl="0"/>
            <a:r>
              <a:rPr lang="en-US" noProof="0" dirty="0"/>
              <a:t>&lt;Academic degree&gt;</a:t>
            </a:r>
          </a:p>
        </p:txBody>
      </p:sp>
      <p:sp>
        <p:nvSpPr>
          <p:cNvPr id="28" name="Textplatzhalter 22"/>
          <p:cNvSpPr>
            <a:spLocks noGrp="1"/>
          </p:cNvSpPr>
          <p:nvPr>
            <p:ph type="body" sz="quarter" idx="15" hasCustomPrompt="1"/>
          </p:nvPr>
        </p:nvSpPr>
        <p:spPr>
          <a:xfrm>
            <a:off x="1854989" y="5454244"/>
            <a:ext cx="1167303" cy="133350"/>
          </a:xfrm>
          <a:prstGeom prst="rect">
            <a:avLst/>
          </a:prstGeom>
        </p:spPr>
        <p:txBody>
          <a:bodyPr lIns="0" tIns="0" rIns="0" bIns="0">
            <a:noAutofit/>
          </a:bodyPr>
          <a:lstStyle>
            <a:lvl1pPr marL="0" indent="0">
              <a:buNone/>
              <a:defRPr sz="1050" baseline="0">
                <a:latin typeface="+mn-lt"/>
              </a:defRPr>
            </a:lvl1pPr>
          </a:lstStyle>
          <a:p>
            <a:pPr lvl="0"/>
            <a:r>
              <a:rPr lang="en-US" noProof="0" dirty="0"/>
              <a:t>&lt;Phone&gt;</a:t>
            </a:r>
          </a:p>
        </p:txBody>
      </p:sp>
      <p:sp>
        <p:nvSpPr>
          <p:cNvPr id="29" name="Textplatzhalter 24"/>
          <p:cNvSpPr>
            <a:spLocks noGrp="1"/>
          </p:cNvSpPr>
          <p:nvPr>
            <p:ph type="body" sz="quarter" idx="16" hasCustomPrompt="1"/>
          </p:nvPr>
        </p:nvSpPr>
        <p:spPr>
          <a:xfrm>
            <a:off x="796606" y="5932082"/>
            <a:ext cx="2212975" cy="131762"/>
          </a:xfrm>
          <a:prstGeom prst="rect">
            <a:avLst/>
          </a:prstGeom>
        </p:spPr>
        <p:txBody>
          <a:bodyPr lIns="0" tIns="0" rIns="0" bIns="0">
            <a:noAutofit/>
          </a:bodyPr>
          <a:lstStyle>
            <a:lvl1pPr marL="0" indent="0">
              <a:buFontTx/>
              <a:buNone/>
              <a:defRPr sz="1050">
                <a:latin typeface="+mn-lt"/>
              </a:defRPr>
            </a:lvl1pPr>
          </a:lstStyle>
          <a:p>
            <a:pPr lvl="0"/>
            <a:r>
              <a:rPr lang="en-US" noProof="0" dirty="0"/>
              <a:t>&lt;E-Mail&gt;</a:t>
            </a:r>
          </a:p>
        </p:txBody>
      </p:sp>
      <p:sp>
        <p:nvSpPr>
          <p:cNvPr id="30" name="Inhaltsplatzhalter 31"/>
          <p:cNvSpPr>
            <a:spLocks noGrp="1"/>
          </p:cNvSpPr>
          <p:nvPr>
            <p:ph sz="quarter" idx="18" hasCustomPrompt="1"/>
          </p:nvPr>
        </p:nvSpPr>
        <p:spPr>
          <a:xfrm>
            <a:off x="796606" y="3704993"/>
            <a:ext cx="2258073" cy="211455"/>
          </a:xfrm>
          <a:prstGeom prst="rect">
            <a:avLst/>
          </a:prstGeom>
        </p:spPr>
        <p:txBody>
          <a:bodyPr lIns="0" tIns="0" rIns="0" bIns="0"/>
          <a:lstStyle>
            <a:lvl1pPr>
              <a:defRPr sz="1050"/>
            </a:lvl1pPr>
          </a:lstStyle>
          <a:p>
            <a:pPr lvl="0"/>
            <a:r>
              <a:rPr lang="en-US" noProof="0" dirty="0"/>
              <a:t>&lt;Position&gt;</a:t>
            </a:r>
          </a:p>
        </p:txBody>
      </p:sp>
    </p:spTree>
    <p:extLst>
      <p:ext uri="{BB962C8B-B14F-4D97-AF65-F5344CB8AC3E}">
        <p14:creationId xmlns:p14="http://schemas.microsoft.com/office/powerpoint/2010/main" val="8937499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250825" y="44450"/>
            <a:ext cx="7535863"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a:t>&lt;Title&gt;</a:t>
            </a:r>
          </a:p>
        </p:txBody>
      </p:sp>
      <p:sp>
        <p:nvSpPr>
          <p:cNvPr id="4099" name="Rectangle 3"/>
          <p:cNvSpPr>
            <a:spLocks noGrp="1" noChangeArrowheads="1"/>
          </p:cNvSpPr>
          <p:nvPr>
            <p:ph type="body" idx="1"/>
          </p:nvPr>
        </p:nvSpPr>
        <p:spPr bwMode="auto">
          <a:xfrm>
            <a:off x="250825" y="981075"/>
            <a:ext cx="86423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a:t>&lt;Text&gt;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Rectangle 4"/>
          <p:cNvSpPr>
            <a:spLocks noGrp="1" noChangeArrowheads="1"/>
          </p:cNvSpPr>
          <p:nvPr>
            <p:ph type="dt" sz="half" idx="2"/>
          </p:nvPr>
        </p:nvSpPr>
        <p:spPr bwMode="auto">
          <a:xfrm>
            <a:off x="7037388" y="6570615"/>
            <a:ext cx="1606550"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lumMod val="50000"/>
                  </a:schemeClr>
                </a:solidFill>
                <a:latin typeface="+mn-lt"/>
                <a:cs typeface="+mn-cs"/>
              </a:defRPr>
            </a:lvl1pPr>
          </a:lstStyle>
          <a:p>
            <a:pPr>
              <a:defRPr/>
            </a:pPr>
            <a:r>
              <a:rPr lang="de-DE" dirty="0"/>
              <a:t>© sebis</a:t>
            </a:r>
            <a:endParaRPr lang="en-US" dirty="0"/>
          </a:p>
        </p:txBody>
      </p:sp>
      <p:sp>
        <p:nvSpPr>
          <p:cNvPr id="1029" name="Rectangle 5"/>
          <p:cNvSpPr>
            <a:spLocks noGrp="1" noChangeArrowheads="1"/>
          </p:cNvSpPr>
          <p:nvPr>
            <p:ph type="ftr" sz="quarter" idx="3"/>
          </p:nvPr>
        </p:nvSpPr>
        <p:spPr bwMode="auto">
          <a:xfrm>
            <a:off x="249677" y="6569075"/>
            <a:ext cx="4321175"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lumMod val="50000"/>
                  </a:schemeClr>
                </a:solidFill>
                <a:latin typeface="+mn-lt"/>
                <a:cs typeface="+mn-cs"/>
              </a:defRPr>
            </a:lvl1pPr>
          </a:lstStyle>
          <a:p>
            <a:pPr>
              <a:defRPr/>
            </a:pPr>
            <a:r>
              <a:rPr lang="en-US" dirty="0"/>
              <a:t>161208 Matthes English Master Slide Deck</a:t>
            </a:r>
          </a:p>
        </p:txBody>
      </p:sp>
      <p:sp>
        <p:nvSpPr>
          <p:cNvPr id="1030" name="Rectangle 6"/>
          <p:cNvSpPr>
            <a:spLocks noGrp="1" noChangeArrowheads="1"/>
          </p:cNvSpPr>
          <p:nvPr>
            <p:ph type="sldNum" sz="quarter" idx="4"/>
          </p:nvPr>
        </p:nvSpPr>
        <p:spPr bwMode="auto">
          <a:xfrm>
            <a:off x="8643938" y="6570615"/>
            <a:ext cx="249237" cy="288925"/>
          </a:xfrm>
          <a:prstGeom prst="rect">
            <a:avLst/>
          </a:prstGeom>
          <a:noFill/>
          <a:ln w="9525">
            <a:noFill/>
            <a:miter lim="800000"/>
            <a:headEnd/>
            <a:tailEnd/>
          </a:ln>
          <a:effectLst/>
        </p:spPr>
        <p:txBody>
          <a:bodyPr vert="horz" wrap="none" lIns="91440" tIns="45720" rIns="0" bIns="45720" numCol="1" anchor="ctr" anchorCtr="0" compatLnSpc="1">
            <a:prstTxWarp prst="textNoShape">
              <a:avLst/>
            </a:prstTxWarp>
          </a:bodyPr>
          <a:lstStyle>
            <a:lvl1pPr algn="r" eaLnBrk="0" hangingPunct="0">
              <a:defRPr sz="800">
                <a:solidFill>
                  <a:schemeClr val="bg1">
                    <a:lumMod val="50000"/>
                  </a:schemeClr>
                </a:solidFill>
                <a:latin typeface="+mn-lt"/>
                <a:cs typeface="+mn-cs"/>
              </a:defRPr>
            </a:lvl1pPr>
          </a:lstStyle>
          <a:p>
            <a:pPr>
              <a:defRPr/>
            </a:pPr>
            <a:fld id="{5E4FF76D-8657-43F1-929B-F6D2FAB2741A}" type="slidenum">
              <a:rPr lang="en-US" smtClean="0"/>
              <a:pPr>
                <a:defRPr/>
              </a:pPr>
              <a:t>‹Nr.›</a:t>
            </a:fld>
            <a:endParaRPr lang="en-US" dirty="0"/>
          </a:p>
        </p:txBody>
      </p:sp>
      <p:pic>
        <p:nvPicPr>
          <p:cNvPr id="10" name="Grafik 9"/>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289760" y="398569"/>
            <a:ext cx="608400" cy="320643"/>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66" r:id="rId4"/>
    <p:sldLayoutId id="2147483767" r:id="rId5"/>
    <p:sldLayoutId id="2147483768" r:id="rId6"/>
    <p:sldLayoutId id="2147483769" r:id="rId7"/>
    <p:sldLayoutId id="2147483771" r:id="rId8"/>
    <p:sldLayoutId id="2147483779" r:id="rId9"/>
  </p:sldLayoutIdLst>
  <p:transition/>
  <p:hf hdr="0"/>
  <p:txStyles>
    <p:titleStyle>
      <a:lvl1pPr algn="l" rtl="0" eaLnBrk="1" fontAlgn="base" hangingPunct="1">
        <a:spcBef>
          <a:spcPct val="0"/>
        </a:spcBef>
        <a:spcAft>
          <a:spcPct val="0"/>
        </a:spcAft>
        <a:defRPr sz="2400" b="0" i="0" baseline="0">
          <a:solidFill>
            <a:srgbClr val="0065BD"/>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www.tandfonline.com/doi/pdf/10.1080/15710880701875068?needAccess=true" TargetMode="External"/><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arcsteen.nl/docs/EGOS2007%20Early%20user%20involvement.pdf" TargetMode="Externa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2615311"/>
            <a:ext cx="8574632" cy="1603104"/>
          </a:xfrm>
        </p:spPr>
        <p:txBody>
          <a:bodyPr/>
          <a:lstStyle/>
          <a:p>
            <a:r>
              <a:rPr lang="en-US" dirty="0"/>
              <a:t>Applying Human-Centered Design Techniques to Design a Task-centered Project Management Tool</a:t>
            </a:r>
          </a:p>
        </p:txBody>
      </p:sp>
      <p:sp>
        <p:nvSpPr>
          <p:cNvPr id="16" name="Textplatzhalter 15"/>
          <p:cNvSpPr>
            <a:spLocks noGrp="1"/>
          </p:cNvSpPr>
          <p:nvPr>
            <p:ph type="body" sz="quarter" idx="10"/>
          </p:nvPr>
        </p:nvSpPr>
        <p:spPr/>
        <p:txBody>
          <a:bodyPr/>
          <a:lstStyle/>
          <a:p>
            <a:r>
              <a:rPr lang="en-AU" dirty="0"/>
              <a:t>Lukas </a:t>
            </a:r>
            <a:r>
              <a:rPr lang="en-AU" dirty="0" err="1"/>
              <a:t>Langlechner</a:t>
            </a:r>
            <a:r>
              <a:rPr lang="en-AU" dirty="0"/>
              <a:t>, 27.03.2017, Munich</a:t>
            </a:r>
          </a:p>
        </p:txBody>
      </p:sp>
    </p:spTree>
    <p:extLst>
      <p:ext uri="{BB962C8B-B14F-4D97-AF65-F5344CB8AC3E}">
        <p14:creationId xmlns:p14="http://schemas.microsoft.com/office/powerpoint/2010/main" val="168052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r>
              <a:rPr lang="en-US" dirty="0"/>
              <a:t>Hackathon</a:t>
            </a:r>
          </a:p>
          <a:p>
            <a:pPr marL="285750" indent="-285750">
              <a:buFont typeface="Wingdings" panose="05000000000000000000" pitchFamily="2" charset="2"/>
              <a:buChar char="§"/>
            </a:pPr>
            <a:r>
              <a:rPr lang="en-US" dirty="0"/>
              <a:t>Event at TUM</a:t>
            </a:r>
          </a:p>
          <a:p>
            <a:pPr marL="285750" indent="-285750">
              <a:buFont typeface="Wingdings" panose="05000000000000000000" pitchFamily="2" charset="2"/>
              <a:buChar char="§"/>
            </a:pPr>
            <a:r>
              <a:rPr lang="en-US" dirty="0"/>
              <a:t>One Weekend in November 2016</a:t>
            </a:r>
          </a:p>
          <a:p>
            <a:pPr marL="285750" indent="-285750">
              <a:buFont typeface="Wingdings" panose="05000000000000000000" pitchFamily="2" charset="2"/>
              <a:buChar char="§"/>
            </a:pPr>
            <a:r>
              <a:rPr lang="en-US" dirty="0"/>
              <a:t>250 Participants</a:t>
            </a:r>
          </a:p>
          <a:p>
            <a:pPr marL="285750" indent="-285750">
              <a:buFont typeface="Wingdings" panose="05000000000000000000" pitchFamily="2" charset="2"/>
              <a:buChar char="§"/>
            </a:pPr>
            <a:r>
              <a:rPr lang="en-US" dirty="0"/>
              <a:t>15 Sponsors</a:t>
            </a:r>
          </a:p>
          <a:p>
            <a:pPr marL="285750" indent="-285750">
              <a:buFont typeface="Wingdings" panose="05000000000000000000" pitchFamily="2" charset="2"/>
              <a:buChar char="§"/>
            </a:pPr>
            <a:r>
              <a:rPr lang="en-US" dirty="0"/>
              <a:t>10 Challenges</a:t>
            </a:r>
          </a:p>
          <a:p>
            <a:pPr marL="285750" indent="-285750">
              <a:buFont typeface="Wingdings" panose="05000000000000000000" pitchFamily="2" charset="2"/>
              <a:buChar char="§"/>
            </a:pPr>
            <a:r>
              <a:rPr lang="en-US" dirty="0"/>
              <a:t>30 Volunteers</a:t>
            </a:r>
          </a:p>
          <a:p>
            <a:endParaRPr lang="en-US" dirty="0"/>
          </a:p>
          <a:p>
            <a:r>
              <a:rPr lang="en-US" dirty="0"/>
              <a:t>Planning:</a:t>
            </a:r>
          </a:p>
          <a:p>
            <a:pPr marL="285750" indent="-285750">
              <a:buFont typeface="Wingdings" panose="05000000000000000000" pitchFamily="2" charset="2"/>
              <a:buChar char="§"/>
            </a:pPr>
            <a:r>
              <a:rPr lang="en-US" dirty="0"/>
              <a:t>~ 3 Months Duration</a:t>
            </a:r>
          </a:p>
          <a:p>
            <a:pPr marL="285750" indent="-285750">
              <a:buFont typeface="Wingdings" panose="05000000000000000000" pitchFamily="2" charset="2"/>
              <a:buChar char="§"/>
            </a:pPr>
            <a:r>
              <a:rPr lang="en-US" dirty="0"/>
              <a:t>8 People involved in planning</a:t>
            </a:r>
          </a:p>
          <a:p>
            <a:pPr marL="285750" indent="-285750">
              <a:buFont typeface="Wingdings" panose="05000000000000000000" pitchFamily="2" charset="2"/>
              <a:buChar char="§"/>
            </a:pPr>
            <a:r>
              <a:rPr lang="de-DE" dirty="0"/>
              <a:t>Used Tools: MS Office, Email, Trello, SocioCortex, Google Docs</a:t>
            </a:r>
            <a:endParaRPr lang="en-US" dirty="0"/>
          </a:p>
        </p:txBody>
      </p:sp>
      <p:sp>
        <p:nvSpPr>
          <p:cNvPr id="3" name="Titel 2"/>
          <p:cNvSpPr>
            <a:spLocks noGrp="1"/>
          </p:cNvSpPr>
          <p:nvPr>
            <p:ph type="title"/>
          </p:nvPr>
        </p:nvSpPr>
        <p:spPr/>
        <p:txBody>
          <a:bodyPr/>
          <a:lstStyle/>
          <a:p>
            <a:r>
              <a:rPr lang="en-US" dirty="0"/>
              <a:t>Hackathon Planning Process – Key Facts</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10</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323212320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Duration: ~ 60min</a:t>
            </a:r>
          </a:p>
          <a:p>
            <a:r>
              <a:rPr lang="en-US" dirty="0"/>
              <a:t>Location: sebis chair at TUM</a:t>
            </a:r>
          </a:p>
          <a:p>
            <a:r>
              <a:rPr lang="en-US" dirty="0"/>
              <a:t>Participants: 2 Research Assistants at sebis chair</a:t>
            </a:r>
          </a:p>
          <a:p>
            <a:r>
              <a:rPr lang="en-US" dirty="0"/>
              <a:t>Type: Semi-structured</a:t>
            </a:r>
          </a:p>
          <a:p>
            <a:endParaRPr lang="en-US" dirty="0"/>
          </a:p>
          <a:p>
            <a:r>
              <a:rPr lang="en-US" dirty="0"/>
              <a:t>Main Goal: Understand the Hackathon Planning Process</a:t>
            </a:r>
          </a:p>
          <a:p>
            <a:endParaRPr lang="en-US" dirty="0"/>
          </a:p>
          <a:p>
            <a:r>
              <a:rPr lang="en-US" dirty="0"/>
              <a:t>Covered Topics:</a:t>
            </a:r>
          </a:p>
          <a:p>
            <a:pPr marL="642937" lvl="1" indent="-285750"/>
            <a:r>
              <a:rPr lang="en-US" dirty="0"/>
              <a:t>People involved / their roles</a:t>
            </a:r>
          </a:p>
          <a:p>
            <a:pPr marL="642937" lvl="1" indent="-285750"/>
            <a:r>
              <a:rPr lang="en-US" dirty="0"/>
              <a:t>Tools used</a:t>
            </a:r>
          </a:p>
          <a:p>
            <a:pPr marL="642937" lvl="1" indent="-285750"/>
            <a:r>
              <a:rPr lang="en-US" dirty="0"/>
              <a:t>Tasks performed</a:t>
            </a:r>
          </a:p>
          <a:p>
            <a:pPr marL="642937" lvl="1" indent="-285750"/>
            <a:r>
              <a:rPr lang="en-US" dirty="0"/>
              <a:t>Schedule of the planning</a:t>
            </a:r>
          </a:p>
          <a:p>
            <a:pPr marL="642937" lvl="1" indent="-285750"/>
            <a:endParaRPr lang="en-US" dirty="0"/>
          </a:p>
          <a:p>
            <a:pPr marL="642937" lvl="1" indent="-285750"/>
            <a:endParaRPr lang="en-US" dirty="0"/>
          </a:p>
        </p:txBody>
      </p:sp>
      <p:sp>
        <p:nvSpPr>
          <p:cNvPr id="3" name="Titel 2"/>
          <p:cNvSpPr>
            <a:spLocks noGrp="1"/>
          </p:cNvSpPr>
          <p:nvPr>
            <p:ph type="title"/>
          </p:nvPr>
        </p:nvSpPr>
        <p:spPr/>
        <p:txBody>
          <a:bodyPr/>
          <a:lstStyle/>
          <a:p>
            <a:r>
              <a:rPr lang="de-DE" dirty="0"/>
              <a:t>Interviews</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11</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3332831619"/>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en-US" dirty="0"/>
              <a:t>Duration: ~ 90min</a:t>
            </a:r>
          </a:p>
          <a:p>
            <a:r>
              <a:rPr lang="en-US" dirty="0"/>
              <a:t>Location: sebis chair at TUM</a:t>
            </a:r>
          </a:p>
          <a:p>
            <a:r>
              <a:rPr lang="en-US" dirty="0"/>
              <a:t>Participants: 2 Research Assistants at sebis chair</a:t>
            </a:r>
          </a:p>
          <a:p>
            <a:endParaRPr lang="en-US" dirty="0"/>
          </a:p>
          <a:p>
            <a:r>
              <a:rPr lang="en-US" dirty="0"/>
              <a:t>Activity: Simulation of next Hackathon Planning Process using only paper</a:t>
            </a:r>
          </a:p>
          <a:p>
            <a:endParaRPr lang="en-US" dirty="0"/>
          </a:p>
          <a:p>
            <a:r>
              <a:rPr lang="en-US" dirty="0"/>
              <a:t>Materials:</a:t>
            </a:r>
          </a:p>
          <a:p>
            <a:pPr marL="285750" indent="-285750">
              <a:buFont typeface="Wingdings" panose="05000000000000000000" pitchFamily="2" charset="2"/>
              <a:buChar char="§"/>
            </a:pPr>
            <a:r>
              <a:rPr lang="en-US" dirty="0"/>
              <a:t>Paper Underlay</a:t>
            </a:r>
          </a:p>
          <a:p>
            <a:pPr marL="285750" indent="-285750">
              <a:buFont typeface="Wingdings" panose="05000000000000000000" pitchFamily="2" charset="2"/>
              <a:buChar char="§"/>
            </a:pPr>
            <a:r>
              <a:rPr lang="en-US" dirty="0"/>
              <a:t>Post-its in different sizes and colors</a:t>
            </a:r>
          </a:p>
          <a:p>
            <a:pPr marL="285750" indent="-285750">
              <a:buFont typeface="Wingdings" panose="05000000000000000000" pitchFamily="2" charset="2"/>
              <a:buChar char="§"/>
            </a:pPr>
            <a:r>
              <a:rPr lang="en-US" dirty="0"/>
              <a:t>Index Cards</a:t>
            </a:r>
          </a:p>
          <a:p>
            <a:pPr marL="285750" indent="-285750">
              <a:buFont typeface="Wingdings" panose="05000000000000000000" pitchFamily="2" charset="2"/>
              <a:buChar char="§"/>
            </a:pPr>
            <a:r>
              <a:rPr lang="en-US" dirty="0"/>
              <a:t>Calendar and Spreadsheets printed</a:t>
            </a:r>
          </a:p>
          <a:p>
            <a:pPr marL="285750" indent="-285750">
              <a:buFont typeface="Wingdings" panose="05000000000000000000" pitchFamily="2" charset="2"/>
              <a:buChar char="§"/>
            </a:pPr>
            <a:r>
              <a:rPr lang="en-US" dirty="0"/>
              <a:t>Pens in different colors</a:t>
            </a:r>
          </a:p>
          <a:p>
            <a:endParaRPr lang="en-US" dirty="0"/>
          </a:p>
        </p:txBody>
      </p:sp>
      <p:sp>
        <p:nvSpPr>
          <p:cNvPr id="3" name="Titel 2"/>
          <p:cNvSpPr>
            <a:spLocks noGrp="1"/>
          </p:cNvSpPr>
          <p:nvPr>
            <p:ph type="title"/>
          </p:nvPr>
        </p:nvSpPr>
        <p:spPr/>
        <p:txBody>
          <a:bodyPr/>
          <a:lstStyle/>
          <a:p>
            <a:r>
              <a:rPr lang="de-DE" dirty="0"/>
              <a:t>Workshops</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12</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73858833"/>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1237891"/>
            <a:ext cx="8642350" cy="4887043"/>
          </a:xfrm>
        </p:spPr>
      </p:pic>
      <p:sp>
        <p:nvSpPr>
          <p:cNvPr id="3" name="Titel 2"/>
          <p:cNvSpPr>
            <a:spLocks noGrp="1"/>
          </p:cNvSpPr>
          <p:nvPr>
            <p:ph type="title"/>
          </p:nvPr>
        </p:nvSpPr>
        <p:spPr/>
        <p:txBody>
          <a:bodyPr/>
          <a:lstStyle/>
          <a:p>
            <a:r>
              <a:rPr lang="en-US" dirty="0"/>
              <a:t>Workshop Beginning</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13</a:t>
            </a:fld>
            <a:endParaRPr lang="de-DE" dirty="0"/>
          </a:p>
        </p:txBody>
      </p:sp>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3788342684"/>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1. Workshop – Created List</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14</a:t>
            </a:fld>
            <a:endParaRPr lang="de-DE" dirty="0"/>
          </a:p>
        </p:txBody>
      </p:sp>
      <p:sp>
        <p:nvSpPr>
          <p:cNvPr id="10"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14" name="Inhaltsplatzhalter 1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980728"/>
            <a:ext cx="8642350" cy="3665282"/>
          </a:xfrm>
        </p:spPr>
      </p:pic>
      <p:sp>
        <p:nvSpPr>
          <p:cNvPr id="15" name="Textfeld 14"/>
          <p:cNvSpPr txBox="1"/>
          <p:nvPr/>
        </p:nvSpPr>
        <p:spPr>
          <a:xfrm>
            <a:off x="249677" y="4718174"/>
            <a:ext cx="8643498" cy="123110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1200"/>
              </a:spcAft>
              <a:buFont typeface="Wingdings" panose="05000000000000000000" pitchFamily="2" charset="2"/>
              <a:buChar char="§"/>
            </a:pPr>
            <a:r>
              <a:rPr lang="en-US" dirty="0">
                <a:latin typeface="Arial" pitchFamily="34" charset="0"/>
              </a:rPr>
              <a:t>Created at the beginning</a:t>
            </a:r>
          </a:p>
          <a:p>
            <a:pPr marL="285750" indent="-285750">
              <a:spcAft>
                <a:spcPts val="1200"/>
              </a:spcAft>
              <a:buFont typeface="Wingdings" panose="05000000000000000000" pitchFamily="2" charset="2"/>
              <a:buChar char="§"/>
            </a:pPr>
            <a:r>
              <a:rPr lang="en-US" dirty="0">
                <a:latin typeface="Arial" pitchFamily="34" charset="0"/>
              </a:rPr>
              <a:t>Main points to talk about in the first meeting</a:t>
            </a:r>
          </a:p>
          <a:p>
            <a:pPr marL="285750" indent="-285750">
              <a:spcAft>
                <a:spcPts val="1200"/>
              </a:spcAft>
              <a:buFont typeface="Wingdings" panose="05000000000000000000" pitchFamily="2" charset="2"/>
              <a:buChar char="§"/>
            </a:pPr>
            <a:r>
              <a:rPr lang="en-US" dirty="0">
                <a:latin typeface="Arial" pitchFamily="34" charset="0"/>
              </a:rPr>
              <a:t>Grew during Workshop</a:t>
            </a:r>
          </a:p>
        </p:txBody>
      </p:sp>
    </p:spTree>
    <p:extLst>
      <p:ext uri="{BB962C8B-B14F-4D97-AF65-F5344CB8AC3E}">
        <p14:creationId xmlns:p14="http://schemas.microsoft.com/office/powerpoint/2010/main" val="286112030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1. Workshop – Calendar based planning</a:t>
            </a:r>
          </a:p>
        </p:txBody>
      </p:sp>
      <p:sp>
        <p:nvSpPr>
          <p:cNvPr id="4" name="Datumsplatzhalter 3"/>
          <p:cNvSpPr>
            <a:spLocks noGrp="1"/>
          </p:cNvSpPr>
          <p:nvPr>
            <p:ph type="dt" sz="half" idx="10"/>
          </p:nvPr>
        </p:nvSpPr>
        <p:spPr>
          <a:xfrm>
            <a:off x="7036693" y="6570615"/>
            <a:ext cx="1606550" cy="288925"/>
          </a:xfrm>
        </p:spPr>
        <p:txBody>
          <a:bodyPr/>
          <a:lstStyle/>
          <a:p>
            <a:pPr>
              <a:defRPr/>
            </a:pPr>
            <a:r>
              <a:rPr lang="de-DE"/>
              <a:t>© sebis</a:t>
            </a:r>
            <a:endParaRPr lang="de-DE" dirty="0"/>
          </a:p>
        </p:txBody>
      </p:sp>
      <p:sp>
        <p:nvSpPr>
          <p:cNvPr id="6" name="Foliennummernplatzhalter 5"/>
          <p:cNvSpPr>
            <a:spLocks noGrp="1"/>
          </p:cNvSpPr>
          <p:nvPr>
            <p:ph type="sldNum" sz="quarter" idx="12"/>
          </p:nvPr>
        </p:nvSpPr>
        <p:spPr>
          <a:xfrm>
            <a:off x="8643243" y="6570615"/>
            <a:ext cx="249237" cy="288925"/>
          </a:xfrm>
        </p:spPr>
        <p:txBody>
          <a:bodyPr/>
          <a:lstStyle/>
          <a:p>
            <a:pPr>
              <a:defRPr/>
            </a:pPr>
            <a:fld id="{E201E5CB-5EE0-4EA4-87FF-7D8A79A61969}" type="slidenum">
              <a:rPr lang="de-DE" smtClean="0"/>
              <a:pPr>
                <a:defRPr/>
              </a:pPr>
              <a:t>15</a:t>
            </a:fld>
            <a:endParaRPr lang="de-DE" dirty="0"/>
          </a:p>
        </p:txBody>
      </p:sp>
      <p:pic>
        <p:nvPicPr>
          <p:cNvPr id="10" name="Inhaltsplatzhalter 9"/>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3363" y="981075"/>
            <a:ext cx="3053953" cy="5400675"/>
          </a:xfrm>
        </p:spPr>
      </p:pic>
      <p:sp>
        <p:nvSpPr>
          <p:cNvPr id="13" name="Textfeld 12"/>
          <p:cNvSpPr txBox="1"/>
          <p:nvPr/>
        </p:nvSpPr>
        <p:spPr>
          <a:xfrm>
            <a:off x="3307316" y="1206619"/>
            <a:ext cx="5587007" cy="366254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1200"/>
              </a:spcAft>
              <a:buFont typeface="Wingdings" panose="05000000000000000000" pitchFamily="2" charset="2"/>
              <a:buChar char="§"/>
            </a:pPr>
            <a:r>
              <a:rPr lang="en-US" dirty="0">
                <a:latin typeface="Arial" pitchFamily="34" charset="0"/>
              </a:rPr>
              <a:t>Calendar used as main planning tool</a:t>
            </a:r>
          </a:p>
          <a:p>
            <a:pPr marL="285750" indent="-285750">
              <a:spcAft>
                <a:spcPts val="1200"/>
              </a:spcAft>
              <a:buFont typeface="Wingdings" panose="05000000000000000000" pitchFamily="2" charset="2"/>
              <a:buChar char="§"/>
            </a:pPr>
            <a:r>
              <a:rPr lang="en-US" dirty="0">
                <a:latin typeface="Arial" pitchFamily="34" charset="0"/>
              </a:rPr>
              <a:t>Planning „backwards in time“</a:t>
            </a:r>
          </a:p>
          <a:p>
            <a:pPr marL="285750" indent="-285750">
              <a:spcAft>
                <a:spcPts val="1200"/>
              </a:spcAft>
              <a:buFont typeface="Wingdings" panose="05000000000000000000" pitchFamily="2" charset="2"/>
              <a:buChar char="§"/>
            </a:pPr>
            <a:r>
              <a:rPr lang="en-US" dirty="0">
                <a:latin typeface="Arial" pitchFamily="34" charset="0"/>
              </a:rPr>
              <a:t>Tasks were assigned to weeks not exact dates</a:t>
            </a:r>
          </a:p>
          <a:p>
            <a:pPr marL="285750" indent="-285750">
              <a:spcAft>
                <a:spcPts val="1200"/>
              </a:spcAft>
              <a:buFont typeface="Wingdings" panose="05000000000000000000" pitchFamily="2" charset="2"/>
              <a:buChar char="§"/>
            </a:pPr>
            <a:r>
              <a:rPr lang="en-US" dirty="0">
                <a:latin typeface="Arial" pitchFamily="34" charset="0"/>
              </a:rPr>
              <a:t>Time of tasks often changed</a:t>
            </a:r>
          </a:p>
          <a:p>
            <a:pPr marL="285750" indent="-285750">
              <a:spcAft>
                <a:spcPts val="1200"/>
              </a:spcAft>
              <a:buFont typeface="Wingdings" panose="05000000000000000000" pitchFamily="2" charset="2"/>
              <a:buChar char="§"/>
            </a:pPr>
            <a:r>
              <a:rPr lang="en-US" dirty="0">
                <a:latin typeface="Arial" pitchFamily="34" charset="0"/>
              </a:rPr>
              <a:t>Tasks not described in </a:t>
            </a:r>
            <a:r>
              <a:rPr lang="en-US" dirty="0">
                <a:latin typeface="Arial" pitchFamily="34" charset="0"/>
              </a:rPr>
              <a:t>detail</a:t>
            </a:r>
            <a:endParaRPr lang="en-US" dirty="0">
              <a:latin typeface="Arial" pitchFamily="34" charset="0"/>
            </a:endParaRPr>
          </a:p>
          <a:p>
            <a:pPr marL="285750" indent="-285750">
              <a:spcAft>
                <a:spcPts val="1200"/>
              </a:spcAft>
              <a:buFont typeface="Wingdings" panose="05000000000000000000" pitchFamily="2" charset="2"/>
              <a:buChar char="§"/>
            </a:pPr>
            <a:r>
              <a:rPr lang="en-US" dirty="0">
                <a:latin typeface="Arial" pitchFamily="34" charset="0"/>
              </a:rPr>
              <a:t>Color coding used to differentiate between categories</a:t>
            </a:r>
          </a:p>
          <a:p>
            <a:pPr marL="285750" indent="-285750">
              <a:spcAft>
                <a:spcPts val="1200"/>
              </a:spcAft>
              <a:buFont typeface="Wingdings" panose="05000000000000000000" pitchFamily="2" charset="2"/>
              <a:buChar char="§"/>
            </a:pPr>
            <a:r>
              <a:rPr lang="en-US" dirty="0">
                <a:latin typeface="Arial" pitchFamily="34" charset="0"/>
              </a:rPr>
              <a:t>Tasks not assigned to team members</a:t>
            </a:r>
          </a:p>
          <a:p>
            <a:pPr marL="285750" indent="-285750">
              <a:buFont typeface="Wingdings" panose="05000000000000000000" pitchFamily="2" charset="2"/>
              <a:buChar char="§"/>
            </a:pPr>
            <a:endParaRPr lang="en-US" dirty="0">
              <a:latin typeface="Arial" pitchFamily="34" charset="0"/>
            </a:endParaRPr>
          </a:p>
        </p:txBody>
      </p:sp>
      <p:sp>
        <p:nvSpPr>
          <p:cNvPr id="14" name="Fußzeilenplatzhalter 4"/>
          <p:cNvSpPr>
            <a:spLocks noGrp="1"/>
          </p:cNvSpPr>
          <p:nvPr>
            <p:ph type="ftr" sz="quarter" idx="11"/>
          </p:nvPr>
        </p:nvSpPr>
        <p:spPr>
          <a:xfrm>
            <a:off x="248982"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0975105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1237891"/>
            <a:ext cx="8642350" cy="4887043"/>
          </a:xfrm>
        </p:spPr>
      </p:pic>
      <p:sp>
        <p:nvSpPr>
          <p:cNvPr id="3" name="Titel 2"/>
          <p:cNvSpPr>
            <a:spLocks noGrp="1"/>
          </p:cNvSpPr>
          <p:nvPr>
            <p:ph type="title"/>
          </p:nvPr>
        </p:nvSpPr>
        <p:spPr/>
        <p:txBody>
          <a:bodyPr/>
          <a:lstStyle/>
          <a:p>
            <a:r>
              <a:rPr lang="de-DE" dirty="0"/>
              <a:t>2. Workshop</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16</a:t>
            </a:fld>
            <a:endParaRPr lang="de-DE" dirty="0"/>
          </a:p>
        </p:txBody>
      </p:sp>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3897137120"/>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2. Workshop – used material</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17</a:t>
            </a:fld>
            <a:endParaRPr lang="de-DE" dirty="0"/>
          </a:p>
        </p:txBody>
      </p:sp>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2" name="Inhaltsplatzhalter 1"/>
          <p:cNvSpPr>
            <a:spLocks noGrp="1"/>
          </p:cNvSpPr>
          <p:nvPr>
            <p:ph idx="1"/>
          </p:nvPr>
        </p:nvSpPr>
        <p:spPr>
          <a:xfrm>
            <a:off x="250826" y="1052661"/>
            <a:ext cx="8642351" cy="5400675"/>
          </a:xfrm>
        </p:spPr>
        <p:txBody>
          <a:bodyPr/>
          <a:lstStyle/>
          <a:p>
            <a:pPr marL="285750" indent="-285750">
              <a:spcBef>
                <a:spcPts val="0"/>
              </a:spcBef>
              <a:spcAft>
                <a:spcPts val="1200"/>
              </a:spcAft>
              <a:buFont typeface="Wingdings" panose="05000000000000000000" pitchFamily="2" charset="2"/>
              <a:buChar char="§"/>
            </a:pPr>
            <a:r>
              <a:rPr lang="en-US" dirty="0"/>
              <a:t>Calendar</a:t>
            </a:r>
          </a:p>
          <a:p>
            <a:pPr marL="285750" indent="-285750">
              <a:spcBef>
                <a:spcPts val="0"/>
              </a:spcBef>
              <a:spcAft>
                <a:spcPts val="1200"/>
              </a:spcAft>
              <a:buFont typeface="Wingdings" panose="05000000000000000000" pitchFamily="2" charset="2"/>
              <a:buChar char="§"/>
            </a:pPr>
            <a:r>
              <a:rPr lang="en-US" dirty="0"/>
              <a:t>Spreadsheets</a:t>
            </a:r>
          </a:p>
          <a:p>
            <a:pPr marL="285750" indent="-285750">
              <a:spcBef>
                <a:spcPts val="0"/>
              </a:spcBef>
              <a:spcAft>
                <a:spcPts val="1200"/>
              </a:spcAft>
              <a:buFont typeface="Wingdings" panose="05000000000000000000" pitchFamily="2" charset="2"/>
              <a:buChar char="§"/>
            </a:pPr>
            <a:r>
              <a:rPr lang="en-US" dirty="0"/>
              <a:t>Flipcharts</a:t>
            </a:r>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1760" y="933678"/>
            <a:ext cx="6588224" cy="3725484"/>
          </a:xfrm>
          <a:prstGeom prst="rect">
            <a:avLst/>
          </a:prstGeom>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764206" y="2276235"/>
            <a:ext cx="4799060" cy="3599295"/>
          </a:xfrm>
          <a:prstGeom prst="rect">
            <a:avLst/>
          </a:prstGeom>
        </p:spPr>
      </p:pic>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7629" y="2564904"/>
            <a:ext cx="5198466" cy="3898850"/>
          </a:xfrm>
          <a:prstGeom prst="rect">
            <a:avLst/>
          </a:prstGeom>
        </p:spPr>
      </p:pic>
    </p:spTree>
    <p:extLst>
      <p:ext uri="{BB962C8B-B14F-4D97-AF65-F5344CB8AC3E}">
        <p14:creationId xmlns:p14="http://schemas.microsoft.com/office/powerpoint/2010/main" val="212840992"/>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nhaltsplatzhalt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981075"/>
            <a:ext cx="3053953" cy="5400675"/>
          </a:xfrm>
        </p:spPr>
      </p:pic>
      <p:sp>
        <p:nvSpPr>
          <p:cNvPr id="3" name="Titel 2"/>
          <p:cNvSpPr>
            <a:spLocks noGrp="1"/>
          </p:cNvSpPr>
          <p:nvPr>
            <p:ph type="title"/>
          </p:nvPr>
        </p:nvSpPr>
        <p:spPr/>
        <p:txBody>
          <a:bodyPr/>
          <a:lstStyle/>
          <a:p>
            <a:r>
              <a:rPr lang="de-DE" dirty="0"/>
              <a:t>2. Workshop - Calendar</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18</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9" name="Textfeld 8"/>
          <p:cNvSpPr txBox="1"/>
          <p:nvPr/>
        </p:nvSpPr>
        <p:spPr>
          <a:xfrm>
            <a:off x="3305473" y="981075"/>
            <a:ext cx="5154959" cy="166199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1200"/>
              </a:spcAft>
              <a:buFont typeface="Wingdings" panose="05000000000000000000" pitchFamily="2" charset="2"/>
              <a:buChar char="§"/>
            </a:pPr>
            <a:endParaRPr lang="en-US" dirty="0">
              <a:latin typeface="Arial" pitchFamily="34" charset="0"/>
            </a:endParaRPr>
          </a:p>
          <a:p>
            <a:pPr marL="285750" indent="-285750">
              <a:spcAft>
                <a:spcPts val="1200"/>
              </a:spcAft>
              <a:buFont typeface="Wingdings" panose="05000000000000000000" pitchFamily="2" charset="2"/>
              <a:buChar char="§"/>
            </a:pPr>
            <a:r>
              <a:rPr lang="en-US" dirty="0">
                <a:latin typeface="Arial" pitchFamily="34" charset="0"/>
              </a:rPr>
              <a:t>Mainly used for appointments</a:t>
            </a:r>
          </a:p>
          <a:p>
            <a:pPr marL="285750" indent="-285750">
              <a:spcAft>
                <a:spcPts val="1200"/>
              </a:spcAft>
              <a:buFont typeface="Wingdings" panose="05000000000000000000" pitchFamily="2" charset="2"/>
              <a:buChar char="§"/>
            </a:pPr>
            <a:r>
              <a:rPr lang="en-US" dirty="0">
                <a:latin typeface="Arial" pitchFamily="34" charset="0"/>
              </a:rPr>
              <a:t>Rough outline of timetable</a:t>
            </a:r>
          </a:p>
          <a:p>
            <a:pPr marL="285750" indent="-285750">
              <a:buFont typeface="Wingdings" panose="05000000000000000000" pitchFamily="2" charset="2"/>
              <a:buChar char="§"/>
            </a:pPr>
            <a:endParaRPr lang="en-US" dirty="0">
              <a:latin typeface="Arial" pitchFamily="34" charset="0"/>
            </a:endParaRPr>
          </a:p>
        </p:txBody>
      </p:sp>
    </p:spTree>
    <p:extLst>
      <p:ext uri="{BB962C8B-B14F-4D97-AF65-F5344CB8AC3E}">
        <p14:creationId xmlns:p14="http://schemas.microsoft.com/office/powerpoint/2010/main" val="843701723"/>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2. Workshop - Flipcharts</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19</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5400000">
            <a:off x="-648618" y="1881213"/>
            <a:ext cx="5400675" cy="3600399"/>
          </a:xfrm>
        </p:spPr>
      </p:pic>
      <p:sp>
        <p:nvSpPr>
          <p:cNvPr id="10" name="Textfeld 9"/>
          <p:cNvSpPr txBox="1"/>
          <p:nvPr/>
        </p:nvSpPr>
        <p:spPr>
          <a:xfrm>
            <a:off x="3851919" y="981074"/>
            <a:ext cx="5041256" cy="209288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1200"/>
              </a:spcAft>
              <a:buFont typeface="Wingdings" panose="05000000000000000000" pitchFamily="2" charset="2"/>
              <a:buChar char="§"/>
            </a:pPr>
            <a:endParaRPr lang="en-US" dirty="0">
              <a:latin typeface="Arial" pitchFamily="34" charset="0"/>
            </a:endParaRPr>
          </a:p>
          <a:p>
            <a:pPr marL="285750" indent="-285750">
              <a:spcAft>
                <a:spcPts val="1200"/>
              </a:spcAft>
              <a:buFont typeface="Wingdings" panose="05000000000000000000" pitchFamily="2" charset="2"/>
              <a:buChar char="§"/>
            </a:pPr>
            <a:r>
              <a:rPr lang="en-US" dirty="0">
                <a:latin typeface="Arial" pitchFamily="34" charset="0"/>
              </a:rPr>
              <a:t>Used for brainstorming activities</a:t>
            </a:r>
          </a:p>
          <a:p>
            <a:pPr marL="285750" indent="-285750">
              <a:spcAft>
                <a:spcPts val="1200"/>
              </a:spcAft>
              <a:buFont typeface="Wingdings" panose="05000000000000000000" pitchFamily="2" charset="2"/>
              <a:buChar char="§"/>
            </a:pPr>
            <a:r>
              <a:rPr lang="en-US" dirty="0">
                <a:latin typeface="Arial" pitchFamily="34" charset="0"/>
              </a:rPr>
              <a:t>Establishing central characteristics of event</a:t>
            </a:r>
          </a:p>
          <a:p>
            <a:pPr marL="742950" lvl="1" indent="-285750">
              <a:spcAft>
                <a:spcPts val="1200"/>
              </a:spcAft>
              <a:buFont typeface="Wingdings" panose="05000000000000000000" pitchFamily="2" charset="2"/>
              <a:buChar char="§"/>
            </a:pPr>
            <a:r>
              <a:rPr lang="en-US" dirty="0">
                <a:latin typeface="Arial" pitchFamily="34" charset="0"/>
              </a:rPr>
              <a:t>Brainstorming ideas</a:t>
            </a:r>
          </a:p>
          <a:p>
            <a:pPr marL="742950" lvl="1" indent="-285750">
              <a:spcAft>
                <a:spcPts val="1200"/>
              </a:spcAft>
              <a:buFont typeface="Wingdings" panose="05000000000000000000" pitchFamily="2" charset="2"/>
              <a:buChar char="§"/>
            </a:pPr>
            <a:r>
              <a:rPr lang="en-US" dirty="0">
                <a:latin typeface="Arial" pitchFamily="34" charset="0"/>
              </a:rPr>
              <a:t>Agreeing on ideas</a:t>
            </a:r>
          </a:p>
        </p:txBody>
      </p:sp>
    </p:spTree>
    <p:extLst>
      <p:ext uri="{BB962C8B-B14F-4D97-AF65-F5344CB8AC3E}">
        <p14:creationId xmlns:p14="http://schemas.microsoft.com/office/powerpoint/2010/main" val="1322960822"/>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1052736"/>
            <a:ext cx="9144000" cy="64807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250826" y="1196677"/>
            <a:ext cx="8642351" cy="4968627"/>
          </a:xfrm>
        </p:spPr>
        <p:txBody>
          <a:bodyPr/>
          <a:lstStyle/>
          <a:p>
            <a:r>
              <a:rPr lang="en-US" dirty="0"/>
              <a:t>Motivation</a:t>
            </a:r>
          </a:p>
          <a:p>
            <a:endParaRPr lang="en-US" dirty="0"/>
          </a:p>
          <a:p>
            <a:r>
              <a:rPr lang="en-US" dirty="0"/>
              <a:t>Human-Centered Design</a:t>
            </a:r>
          </a:p>
          <a:p>
            <a:endParaRPr lang="en-US" dirty="0"/>
          </a:p>
          <a:p>
            <a:pPr marL="0" indent="0"/>
            <a:r>
              <a:rPr lang="en-US" dirty="0"/>
              <a:t>Approach</a:t>
            </a:r>
          </a:p>
          <a:p>
            <a:pPr marL="285750" indent="-285750">
              <a:buFont typeface="Wingdings" panose="05000000000000000000" pitchFamily="2" charset="2"/>
              <a:buChar char="§"/>
            </a:pPr>
            <a:r>
              <a:rPr lang="en-US" dirty="0"/>
              <a:t>Hackathon Planning Process</a:t>
            </a:r>
          </a:p>
          <a:p>
            <a:pPr marL="285750" indent="-285750">
              <a:buFont typeface="Wingdings" panose="05000000000000000000" pitchFamily="2" charset="2"/>
              <a:buChar char="§"/>
            </a:pPr>
            <a:r>
              <a:rPr lang="en-US" dirty="0"/>
              <a:t>Interviews</a:t>
            </a:r>
          </a:p>
          <a:p>
            <a:pPr marL="285750" indent="-285750">
              <a:buFont typeface="Wingdings" panose="05000000000000000000" pitchFamily="2" charset="2"/>
              <a:buChar char="§"/>
            </a:pPr>
            <a:r>
              <a:rPr lang="en-US" dirty="0"/>
              <a:t>Workshops</a:t>
            </a:r>
          </a:p>
          <a:p>
            <a:pPr marL="285750" indent="-285750">
              <a:buFont typeface="Wingdings" panose="05000000000000000000" pitchFamily="2" charset="2"/>
              <a:buChar char="§"/>
            </a:pPr>
            <a:r>
              <a:rPr lang="en-US" dirty="0"/>
              <a:t>Results</a:t>
            </a:r>
          </a:p>
          <a:p>
            <a:pPr marL="0" indent="0"/>
            <a:endParaRPr lang="en-US" dirty="0"/>
          </a:p>
          <a:p>
            <a:pPr marL="0" indent="0"/>
            <a:r>
              <a:rPr lang="en-US" dirty="0"/>
              <a:t>Evaluation</a:t>
            </a:r>
          </a:p>
          <a:p>
            <a:pPr marL="0" indent="0"/>
            <a:endParaRPr lang="de-DE" dirty="0"/>
          </a:p>
          <a:p>
            <a:pPr marL="0" indent="0"/>
            <a:r>
              <a:rPr lang="de-DE" dirty="0"/>
              <a:t>Limitations &amp; Future Work</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170327 Langlechner BA Final Presentation</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a:t>
            </a:fld>
            <a:endParaRPr lang="de-DE" dirty="0"/>
          </a:p>
        </p:txBody>
      </p:sp>
    </p:spTree>
    <p:extLst>
      <p:ext uri="{BB962C8B-B14F-4D97-AF65-F5344CB8AC3E}">
        <p14:creationId xmlns:p14="http://schemas.microsoft.com/office/powerpoint/2010/main" val="187291164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2. Workshop - Spreadsheets</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20</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9" name="Textfeld 8"/>
          <p:cNvSpPr txBox="1"/>
          <p:nvPr/>
        </p:nvSpPr>
        <p:spPr>
          <a:xfrm>
            <a:off x="3305473" y="981075"/>
            <a:ext cx="5154959" cy="550920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1200"/>
              </a:spcAft>
              <a:buFont typeface="Wingdings" panose="05000000000000000000" pitchFamily="2" charset="2"/>
              <a:buChar char="§"/>
            </a:pPr>
            <a:endParaRPr lang="en-US" dirty="0">
              <a:latin typeface="Arial" pitchFamily="34" charset="0"/>
            </a:endParaRPr>
          </a:p>
          <a:p>
            <a:pPr marL="285750" indent="-285750">
              <a:spcAft>
                <a:spcPts val="1200"/>
              </a:spcAft>
              <a:buFont typeface="Wingdings" panose="05000000000000000000" pitchFamily="2" charset="2"/>
              <a:buChar char="§"/>
            </a:pPr>
            <a:r>
              <a:rPr lang="en-US" dirty="0">
                <a:latin typeface="Arial" pitchFamily="34" charset="0"/>
              </a:rPr>
              <a:t>4 different spreadsheets created</a:t>
            </a:r>
          </a:p>
          <a:p>
            <a:pPr marL="742950" lvl="1" indent="-285750">
              <a:spcAft>
                <a:spcPts val="1200"/>
              </a:spcAft>
              <a:buFont typeface="Wingdings" panose="05000000000000000000" pitchFamily="2" charset="2"/>
              <a:buChar char="§"/>
            </a:pPr>
            <a:r>
              <a:rPr lang="en-US" dirty="0">
                <a:latin typeface="Arial" pitchFamily="34" charset="0"/>
              </a:rPr>
              <a:t>Sponsors Contact list</a:t>
            </a:r>
          </a:p>
          <a:p>
            <a:pPr marL="742950" lvl="1" indent="-285750">
              <a:spcAft>
                <a:spcPts val="1200"/>
              </a:spcAft>
              <a:buFont typeface="Wingdings" panose="05000000000000000000" pitchFamily="2" charset="2"/>
              <a:buChar char="§"/>
            </a:pPr>
            <a:r>
              <a:rPr lang="en-US" dirty="0">
                <a:latin typeface="Arial" pitchFamily="34" charset="0"/>
              </a:rPr>
              <a:t>Financial calculation</a:t>
            </a:r>
          </a:p>
          <a:p>
            <a:pPr marL="742950" lvl="1" indent="-285750">
              <a:spcAft>
                <a:spcPts val="1200"/>
              </a:spcAft>
              <a:buFont typeface="Wingdings" panose="05000000000000000000" pitchFamily="2" charset="2"/>
              <a:buChar char="§"/>
            </a:pPr>
            <a:r>
              <a:rPr lang="en-US" dirty="0">
                <a:latin typeface="Arial" pitchFamily="34" charset="0"/>
              </a:rPr>
              <a:t>Task list</a:t>
            </a:r>
          </a:p>
          <a:p>
            <a:pPr marL="742950" lvl="1" indent="-285750">
              <a:spcAft>
                <a:spcPts val="1200"/>
              </a:spcAft>
              <a:buFont typeface="Wingdings" panose="05000000000000000000" pitchFamily="2" charset="2"/>
              <a:buChar char="§"/>
            </a:pPr>
            <a:r>
              <a:rPr lang="en-US" dirty="0">
                <a:latin typeface="Arial" pitchFamily="34" charset="0"/>
              </a:rPr>
              <a:t>Overview of last year‘s sponsors</a:t>
            </a:r>
          </a:p>
          <a:p>
            <a:pPr marL="285750" indent="-285750">
              <a:spcAft>
                <a:spcPts val="1200"/>
              </a:spcAft>
              <a:buFont typeface="Wingdings" panose="05000000000000000000" pitchFamily="2" charset="2"/>
              <a:buChar char="§"/>
            </a:pPr>
            <a:r>
              <a:rPr lang="en-US" dirty="0">
                <a:latin typeface="Arial" pitchFamily="34" charset="0"/>
              </a:rPr>
              <a:t>Status fields freely editable in task list and sponsors contact list</a:t>
            </a:r>
          </a:p>
          <a:p>
            <a:pPr marL="285750" indent="-285750">
              <a:spcAft>
                <a:spcPts val="1200"/>
              </a:spcAft>
              <a:buFont typeface="Wingdings" panose="05000000000000000000" pitchFamily="2" charset="2"/>
              <a:buChar char="§"/>
            </a:pPr>
            <a:r>
              <a:rPr lang="en-US" dirty="0">
                <a:latin typeface="Arial" pitchFamily="34" charset="0"/>
              </a:rPr>
              <a:t>Contact list and financial calculation most important spreadsheets</a:t>
            </a:r>
          </a:p>
          <a:p>
            <a:pPr>
              <a:spcAft>
                <a:spcPts val="1200"/>
              </a:spcAft>
            </a:pPr>
            <a:r>
              <a:rPr lang="en-US" dirty="0">
                <a:latin typeface="Arial" pitchFamily="34" charset="0"/>
                <a:sym typeface="Wingdings" panose="05000000000000000000" pitchFamily="2" charset="2"/>
              </a:rPr>
              <a:t>	</a:t>
            </a:r>
          </a:p>
          <a:p>
            <a:pPr>
              <a:spcAft>
                <a:spcPts val="1200"/>
              </a:spcAft>
            </a:pPr>
            <a:r>
              <a:rPr lang="en-US" dirty="0">
                <a:latin typeface="Arial" pitchFamily="34" charset="0"/>
                <a:sym typeface="Wingdings" panose="05000000000000000000" pitchFamily="2" charset="2"/>
              </a:rPr>
              <a:t>	 Repeating approach of last planning 	     as described in interviews</a:t>
            </a:r>
            <a:endParaRPr lang="en-US" dirty="0">
              <a:latin typeface="Arial" pitchFamily="34" charset="0"/>
            </a:endParaRPr>
          </a:p>
          <a:p>
            <a:pPr marL="285750" indent="-285750">
              <a:buFont typeface="Wingdings" panose="05000000000000000000" pitchFamily="2" charset="2"/>
              <a:buChar char="§"/>
            </a:pPr>
            <a:endParaRPr lang="en-US" dirty="0">
              <a:latin typeface="Arial" pitchFamily="34" charset="0"/>
            </a:endParaRPr>
          </a:p>
        </p:txBody>
      </p:sp>
      <p:pic>
        <p:nvPicPr>
          <p:cNvPr id="11" name="Inhaltsplatzhalter 10"/>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1520" y="981075"/>
            <a:ext cx="3053953" cy="5400675"/>
          </a:xfrm>
        </p:spPr>
      </p:pic>
    </p:spTree>
    <p:extLst>
      <p:ext uri="{BB962C8B-B14F-4D97-AF65-F5344CB8AC3E}">
        <p14:creationId xmlns:p14="http://schemas.microsoft.com/office/powerpoint/2010/main" val="5587406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24" y="1335175"/>
            <a:ext cx="8642351" cy="4758122"/>
          </a:xfrm>
        </p:spPr>
        <p:txBody>
          <a:bodyPr/>
          <a:lstStyle/>
          <a:p>
            <a:pPr marL="285750" indent="-285750">
              <a:spcBef>
                <a:spcPts val="0"/>
              </a:spcBef>
              <a:spcAft>
                <a:spcPts val="1200"/>
              </a:spcAft>
              <a:buFont typeface="Wingdings" panose="05000000000000000000" pitchFamily="2" charset="2"/>
              <a:buChar char="§"/>
            </a:pPr>
            <a:r>
              <a:rPr lang="en-US" dirty="0"/>
              <a:t>Category based grouping of tasks is useful</a:t>
            </a:r>
          </a:p>
          <a:p>
            <a:pPr marL="285750" indent="-285750">
              <a:spcBef>
                <a:spcPts val="0"/>
              </a:spcBef>
              <a:spcAft>
                <a:spcPts val="1200"/>
              </a:spcAft>
              <a:buFont typeface="Wingdings" panose="05000000000000000000" pitchFamily="2" charset="2"/>
              <a:buChar char="§"/>
            </a:pPr>
            <a:r>
              <a:rPr lang="en-US" dirty="0"/>
              <a:t>Month based grouping of tasks is also helpful</a:t>
            </a:r>
          </a:p>
          <a:p>
            <a:pPr marL="285750" indent="-285750">
              <a:spcBef>
                <a:spcPts val="0"/>
              </a:spcBef>
              <a:spcAft>
                <a:spcPts val="1200"/>
              </a:spcAft>
              <a:buFont typeface="Wingdings" panose="05000000000000000000" pitchFamily="2" charset="2"/>
              <a:buChar char="§"/>
            </a:pPr>
            <a:r>
              <a:rPr lang="en-US" dirty="0"/>
              <a:t>Difficulty of separating tasks in intermediate steps beforehand</a:t>
            </a:r>
          </a:p>
          <a:p>
            <a:pPr marL="285750" indent="-285750">
              <a:spcBef>
                <a:spcPts val="0"/>
              </a:spcBef>
              <a:spcAft>
                <a:spcPts val="1200"/>
              </a:spcAft>
              <a:buFont typeface="Wingdings" panose="05000000000000000000" pitchFamily="2" charset="2"/>
              <a:buChar char="§"/>
            </a:pPr>
            <a:r>
              <a:rPr lang="en-US" dirty="0"/>
              <a:t>Assigning tasks to users main advantage of using Trello</a:t>
            </a:r>
          </a:p>
          <a:p>
            <a:pPr marL="285750" indent="-285750">
              <a:spcBef>
                <a:spcPts val="0"/>
              </a:spcBef>
              <a:spcAft>
                <a:spcPts val="1200"/>
              </a:spcAft>
              <a:buFont typeface="Wingdings" panose="05000000000000000000" pitchFamily="2" charset="2"/>
              <a:buChar char="§"/>
            </a:pPr>
            <a:r>
              <a:rPr lang="en-US" dirty="0"/>
              <a:t>Filtering tasks based on assignments is convenient </a:t>
            </a:r>
          </a:p>
          <a:p>
            <a:pPr marL="285750" indent="-285750">
              <a:spcBef>
                <a:spcPts val="0"/>
              </a:spcBef>
              <a:spcAft>
                <a:spcPts val="1200"/>
              </a:spcAft>
              <a:buFont typeface="Wingdings" panose="05000000000000000000" pitchFamily="2" charset="2"/>
              <a:buChar char="§"/>
            </a:pPr>
            <a:r>
              <a:rPr lang="en-US" dirty="0"/>
              <a:t>Deadlines are often ignored, but sometimes really important</a:t>
            </a:r>
          </a:p>
          <a:p>
            <a:pPr marL="285750" indent="-285750">
              <a:spcBef>
                <a:spcPts val="0"/>
              </a:spcBef>
              <a:spcAft>
                <a:spcPts val="1200"/>
              </a:spcAft>
              <a:buFont typeface="Wingdings" panose="05000000000000000000" pitchFamily="2" charset="2"/>
              <a:buChar char="§"/>
            </a:pPr>
            <a:r>
              <a:rPr lang="en-US" dirty="0"/>
              <a:t>Some tasks possess recurring attributes</a:t>
            </a:r>
          </a:p>
          <a:p>
            <a:pPr marL="285750" indent="-285750">
              <a:spcBef>
                <a:spcPts val="0"/>
              </a:spcBef>
              <a:spcAft>
                <a:spcPts val="1200"/>
              </a:spcAft>
              <a:buFont typeface="Wingdings" panose="05000000000000000000" pitchFamily="2" charset="2"/>
              <a:buChar char="§"/>
            </a:pPr>
            <a:r>
              <a:rPr lang="en-US" dirty="0"/>
              <a:t>Email as primary communication tool irreplaceable</a:t>
            </a:r>
          </a:p>
          <a:p>
            <a:pPr marL="285750" indent="-285750">
              <a:spcBef>
                <a:spcPts val="0"/>
              </a:spcBef>
              <a:spcAft>
                <a:spcPts val="1200"/>
              </a:spcAft>
              <a:buFont typeface="Wingdings" panose="05000000000000000000" pitchFamily="2" charset="2"/>
              <a:buChar char="§"/>
            </a:pPr>
            <a:r>
              <a:rPr lang="en-US" dirty="0"/>
              <a:t>Updating an additional tool creates overhead</a:t>
            </a:r>
          </a:p>
          <a:p>
            <a:pPr marL="285750" indent="-285750">
              <a:spcBef>
                <a:spcPts val="0"/>
              </a:spcBef>
              <a:spcAft>
                <a:spcPts val="1200"/>
              </a:spcAft>
              <a:buFont typeface="Wingdings" panose="05000000000000000000" pitchFamily="2" charset="2"/>
              <a:buChar char="§"/>
            </a:pPr>
            <a:r>
              <a:rPr lang="en-US" dirty="0"/>
              <a:t>Finding stored emails to specific subjects often tricky</a:t>
            </a:r>
          </a:p>
          <a:p>
            <a:pPr marL="285750" indent="-285750">
              <a:spcBef>
                <a:spcPts val="0"/>
              </a:spcBef>
              <a:spcAft>
                <a:spcPts val="1200"/>
              </a:spcAft>
              <a:buFont typeface="Wingdings" panose="05000000000000000000" pitchFamily="2" charset="2"/>
              <a:buChar char="§"/>
            </a:pPr>
            <a:endParaRPr lang="en-US" dirty="0"/>
          </a:p>
        </p:txBody>
      </p:sp>
      <p:sp>
        <p:nvSpPr>
          <p:cNvPr id="3" name="Titel 2"/>
          <p:cNvSpPr>
            <a:spLocks noGrp="1"/>
          </p:cNvSpPr>
          <p:nvPr>
            <p:ph type="title"/>
          </p:nvPr>
        </p:nvSpPr>
        <p:spPr/>
        <p:txBody>
          <a:bodyPr/>
          <a:lstStyle/>
          <a:p>
            <a:r>
              <a:rPr lang="en-US" dirty="0"/>
              <a:t>Key Learnings</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21</a:t>
            </a:fld>
            <a:endParaRPr lang="de-DE" dirty="0"/>
          </a:p>
        </p:txBody>
      </p:sp>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7282659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26" y="981077"/>
            <a:ext cx="8642351" cy="863748"/>
          </a:xfrm>
        </p:spPr>
        <p:txBody>
          <a:bodyPr>
            <a:normAutofit/>
          </a:bodyPr>
          <a:lstStyle/>
          <a:p>
            <a:pPr marL="285750" indent="-285750">
              <a:spcBef>
                <a:spcPts val="0"/>
              </a:spcBef>
              <a:spcAft>
                <a:spcPts val="1200"/>
              </a:spcAft>
              <a:buFont typeface="Wingdings" panose="05000000000000000000" pitchFamily="2" charset="2"/>
              <a:buChar char="§"/>
            </a:pPr>
            <a:r>
              <a:rPr lang="en-US" dirty="0"/>
              <a:t>Category based grouping of tasks is useful</a:t>
            </a:r>
          </a:p>
          <a:p>
            <a:pPr marL="285750" indent="-285750">
              <a:spcBef>
                <a:spcPts val="0"/>
              </a:spcBef>
              <a:spcAft>
                <a:spcPts val="1200"/>
              </a:spcAft>
              <a:buFont typeface="Wingdings" panose="05000000000000000000" pitchFamily="2" charset="2"/>
              <a:buChar char="§"/>
            </a:pPr>
            <a:r>
              <a:rPr lang="en-US" dirty="0"/>
              <a:t>Time based grouping of tasks is also helpful</a:t>
            </a:r>
          </a:p>
        </p:txBody>
      </p:sp>
      <p:sp>
        <p:nvSpPr>
          <p:cNvPr id="3" name="Titel 2"/>
          <p:cNvSpPr>
            <a:spLocks noGrp="1"/>
          </p:cNvSpPr>
          <p:nvPr>
            <p:ph type="title"/>
          </p:nvPr>
        </p:nvSpPr>
        <p:spPr/>
        <p:txBody>
          <a:bodyPr/>
          <a:lstStyle/>
          <a:p>
            <a:r>
              <a:rPr lang="en-US" dirty="0"/>
              <a:t>Concept Development (1)</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22</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8" name="Textfeld 7"/>
          <p:cNvSpPr txBox="1"/>
          <p:nvPr/>
        </p:nvSpPr>
        <p:spPr>
          <a:xfrm>
            <a:off x="463164" y="1876060"/>
            <a:ext cx="86434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sym typeface="Wingdings" panose="05000000000000000000" pitchFamily="2" charset="2"/>
              </a:rPr>
              <a:t>    Sorting Tasks in a list of lists</a:t>
            </a:r>
          </a:p>
        </p:txBody>
      </p:sp>
      <p:sp>
        <p:nvSpPr>
          <p:cNvPr id="9" name="Textfeld 8"/>
          <p:cNvSpPr txBox="1"/>
          <p:nvPr/>
        </p:nvSpPr>
        <p:spPr>
          <a:xfrm>
            <a:off x="465006" y="2267580"/>
            <a:ext cx="86434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sym typeface="Wingdings" panose="05000000000000000000" pitchFamily="2" charset="2"/>
              </a:rPr>
              <a:t>    Base lists on categories of tasks </a:t>
            </a:r>
          </a:p>
        </p:txBody>
      </p:sp>
      <p:sp>
        <p:nvSpPr>
          <p:cNvPr id="10" name="Textfeld 9"/>
          <p:cNvSpPr txBox="1"/>
          <p:nvPr/>
        </p:nvSpPr>
        <p:spPr>
          <a:xfrm>
            <a:off x="462468" y="2636912"/>
            <a:ext cx="86434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sym typeface="Wingdings" panose="05000000000000000000" pitchFamily="2" charset="2"/>
              </a:rPr>
              <a:t>    Add second view based on months of tasks</a:t>
            </a:r>
          </a:p>
        </p:txBody>
      </p:sp>
      <p:sp>
        <p:nvSpPr>
          <p:cNvPr id="11" name="Textfeld 10"/>
          <p:cNvSpPr txBox="1"/>
          <p:nvPr/>
        </p:nvSpPr>
        <p:spPr>
          <a:xfrm>
            <a:off x="248982" y="3203684"/>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
            </a:pPr>
            <a:r>
              <a:rPr lang="en-US" dirty="0"/>
              <a:t>Difficulty of separating tasks in intermediate steps beforehand</a:t>
            </a:r>
          </a:p>
        </p:txBody>
      </p:sp>
      <p:sp>
        <p:nvSpPr>
          <p:cNvPr id="12" name="Textfeld 11"/>
          <p:cNvSpPr txBox="1"/>
          <p:nvPr/>
        </p:nvSpPr>
        <p:spPr>
          <a:xfrm>
            <a:off x="462468" y="3569548"/>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Use a short status description for intermediate steps </a:t>
            </a:r>
            <a:endParaRPr lang="en-US" dirty="0"/>
          </a:p>
        </p:txBody>
      </p:sp>
    </p:spTree>
    <p:extLst>
      <p:ext uri="{BB962C8B-B14F-4D97-AF65-F5344CB8AC3E}">
        <p14:creationId xmlns:p14="http://schemas.microsoft.com/office/powerpoint/2010/main" val="3642003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26" y="981077"/>
            <a:ext cx="8642351" cy="358843"/>
          </a:xfrm>
        </p:spPr>
        <p:txBody>
          <a:bodyPr>
            <a:normAutofit lnSpcReduction="10000"/>
          </a:bodyPr>
          <a:lstStyle/>
          <a:p>
            <a:pPr marL="285750" indent="-285750">
              <a:spcBef>
                <a:spcPts val="0"/>
              </a:spcBef>
              <a:spcAft>
                <a:spcPts val="1200"/>
              </a:spcAft>
              <a:buFont typeface="Wingdings" panose="05000000000000000000" pitchFamily="2" charset="2"/>
              <a:buChar char="§"/>
            </a:pPr>
            <a:r>
              <a:rPr lang="en-US" dirty="0"/>
              <a:t>Assigning tasks to users main advantage of using Trello</a:t>
            </a:r>
          </a:p>
        </p:txBody>
      </p:sp>
      <p:sp>
        <p:nvSpPr>
          <p:cNvPr id="3" name="Titel 2"/>
          <p:cNvSpPr>
            <a:spLocks noGrp="1"/>
          </p:cNvSpPr>
          <p:nvPr>
            <p:ph type="title"/>
          </p:nvPr>
        </p:nvSpPr>
        <p:spPr/>
        <p:txBody>
          <a:bodyPr/>
          <a:lstStyle/>
          <a:p>
            <a:r>
              <a:rPr lang="en-US" dirty="0"/>
              <a:t>Concept Development (2)</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23</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8" name="Textfeld 7"/>
          <p:cNvSpPr txBox="1"/>
          <p:nvPr/>
        </p:nvSpPr>
        <p:spPr>
          <a:xfrm>
            <a:off x="468583" y="1339920"/>
            <a:ext cx="86434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sym typeface="Wingdings" panose="05000000000000000000" pitchFamily="2" charset="2"/>
              </a:rPr>
              <a:t>    Allow tasks to be assigned to users</a:t>
            </a:r>
          </a:p>
        </p:txBody>
      </p:sp>
      <p:sp>
        <p:nvSpPr>
          <p:cNvPr id="11" name="Textfeld 10"/>
          <p:cNvSpPr txBox="1"/>
          <p:nvPr/>
        </p:nvSpPr>
        <p:spPr>
          <a:xfrm>
            <a:off x="249677" y="1883429"/>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buFont typeface="Wingdings" panose="05000000000000000000" pitchFamily="2" charset="2"/>
              <a:buChar char="§"/>
            </a:pPr>
            <a:r>
              <a:rPr lang="en-US" dirty="0"/>
              <a:t>Filtering tasks based on assignments is convenient</a:t>
            </a:r>
          </a:p>
        </p:txBody>
      </p:sp>
      <p:sp>
        <p:nvSpPr>
          <p:cNvPr id="12" name="Textfeld 11"/>
          <p:cNvSpPr txBox="1"/>
          <p:nvPr/>
        </p:nvSpPr>
        <p:spPr>
          <a:xfrm>
            <a:off x="463163" y="2249293"/>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Add a filter to the board that allows the user to only see own tasks </a:t>
            </a:r>
            <a:endParaRPr lang="en-US" dirty="0"/>
          </a:p>
        </p:txBody>
      </p:sp>
      <p:sp>
        <p:nvSpPr>
          <p:cNvPr id="13" name="Textfeld 12"/>
          <p:cNvSpPr txBox="1"/>
          <p:nvPr/>
        </p:nvSpPr>
        <p:spPr>
          <a:xfrm>
            <a:off x="249677" y="2785433"/>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Bef>
                <a:spcPts val="0"/>
              </a:spcBef>
              <a:spcAft>
                <a:spcPts val="1200"/>
              </a:spcAft>
              <a:buFont typeface="Wingdings" panose="05000000000000000000" pitchFamily="2" charset="2"/>
              <a:buChar char="§"/>
            </a:pPr>
            <a:r>
              <a:rPr lang="en-US" dirty="0"/>
              <a:t>Deadlines are often ignored, but sometimes really important</a:t>
            </a:r>
          </a:p>
        </p:txBody>
      </p:sp>
      <p:sp>
        <p:nvSpPr>
          <p:cNvPr id="14" name="Textfeld 13"/>
          <p:cNvSpPr txBox="1"/>
          <p:nvPr/>
        </p:nvSpPr>
        <p:spPr>
          <a:xfrm>
            <a:off x="471354" y="3154765"/>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Allow adding deadlines to tasks</a:t>
            </a:r>
            <a:endParaRPr lang="en-US" dirty="0"/>
          </a:p>
        </p:txBody>
      </p:sp>
      <p:sp>
        <p:nvSpPr>
          <p:cNvPr id="17" name="Textfeld 16"/>
          <p:cNvSpPr txBox="1"/>
          <p:nvPr/>
        </p:nvSpPr>
        <p:spPr>
          <a:xfrm>
            <a:off x="249677" y="3690905"/>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Bef>
                <a:spcPts val="0"/>
              </a:spcBef>
              <a:spcAft>
                <a:spcPts val="1200"/>
              </a:spcAft>
              <a:buFont typeface="Wingdings" panose="05000000000000000000" pitchFamily="2" charset="2"/>
              <a:buChar char="§"/>
            </a:pPr>
            <a:r>
              <a:rPr lang="en-US" dirty="0"/>
              <a:t>Some tasks possess recurring attributes</a:t>
            </a:r>
          </a:p>
        </p:txBody>
      </p:sp>
      <p:sp>
        <p:nvSpPr>
          <p:cNvPr id="18" name="Textfeld 17"/>
          <p:cNvSpPr txBox="1"/>
          <p:nvPr/>
        </p:nvSpPr>
        <p:spPr>
          <a:xfrm>
            <a:off x="471354" y="4060237"/>
            <a:ext cx="8211450" cy="64633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Allow adding attributes to tasks</a:t>
            </a:r>
          </a:p>
          <a:p>
            <a:r>
              <a:rPr lang="en-US" dirty="0">
                <a:sym typeface="Wingdings" panose="05000000000000000000" pitchFamily="2" charset="2"/>
              </a:rPr>
              <a:t>    Use existing Cards as Templates</a:t>
            </a:r>
            <a:endParaRPr lang="en-US" dirty="0"/>
          </a:p>
        </p:txBody>
      </p:sp>
    </p:spTree>
    <p:extLst>
      <p:ext uri="{BB962C8B-B14F-4D97-AF65-F5344CB8AC3E}">
        <p14:creationId xmlns:p14="http://schemas.microsoft.com/office/powerpoint/2010/main" val="172716033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18">
                                            <p:txEl>
                                              <p:pRg st="0" end="0"/>
                                            </p:txEl>
                                          </p:spTgt>
                                        </p:tgtEl>
                                        <p:attrNameLst>
                                          <p:attrName>style.visibility</p:attrName>
                                        </p:attrNameLst>
                                      </p:cBhvr>
                                      <p:to>
                                        <p:strVal val="visible"/>
                                      </p:to>
                                    </p:set>
                                    <p:animEffect transition="in" filter="fade">
                                      <p:cBhvr>
                                        <p:cTn id="44" dur="1000"/>
                                        <p:tgtEl>
                                          <p:spTgt spid="18">
                                            <p:txEl>
                                              <p:pRg st="0" end="0"/>
                                            </p:txEl>
                                          </p:spTgt>
                                        </p:tgtEl>
                                      </p:cBhvr>
                                    </p:animEffect>
                                    <p:anim calcmode="lin" valueType="num">
                                      <p:cBhvr>
                                        <p:cTn id="45"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46"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8">
                                            <p:txEl>
                                              <p:pRg st="1" end="1"/>
                                            </p:txEl>
                                          </p:spTgt>
                                        </p:tgtEl>
                                        <p:attrNameLst>
                                          <p:attrName>style.visibility</p:attrName>
                                        </p:attrNameLst>
                                      </p:cBhvr>
                                      <p:to>
                                        <p:strVal val="visible"/>
                                      </p:to>
                                    </p:set>
                                    <p:animEffect transition="in" filter="fade">
                                      <p:cBhvr>
                                        <p:cTn id="51" dur="1000"/>
                                        <p:tgtEl>
                                          <p:spTgt spid="18">
                                            <p:txEl>
                                              <p:pRg st="1" end="1"/>
                                            </p:txEl>
                                          </p:spTgt>
                                        </p:tgtEl>
                                      </p:cBhvr>
                                    </p:animEffect>
                                    <p:anim calcmode="lin" valueType="num">
                                      <p:cBhvr>
                                        <p:cTn id="52" dur="1000" fill="hold"/>
                                        <p:tgtEl>
                                          <p:spTgt spid="18">
                                            <p:txEl>
                                              <p:pRg st="1" end="1"/>
                                            </p:txEl>
                                          </p:spTgt>
                                        </p:tgtEl>
                                        <p:attrNameLst>
                                          <p:attrName>ppt_x</p:attrName>
                                        </p:attrNameLst>
                                      </p:cBhvr>
                                      <p:tavLst>
                                        <p:tav tm="0">
                                          <p:val>
                                            <p:strVal val="#ppt_x"/>
                                          </p:val>
                                        </p:tav>
                                        <p:tav tm="100000">
                                          <p:val>
                                            <p:strVal val="#ppt_x"/>
                                          </p:val>
                                        </p:tav>
                                      </p:tavLst>
                                    </p:anim>
                                    <p:anim calcmode="lin" valueType="num">
                                      <p:cBhvr>
                                        <p:cTn id="53" dur="1000" fill="hold"/>
                                        <p:tgtEl>
                                          <p:spTgt spid="18">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P spid="11" grpId="0"/>
      <p:bldP spid="12" grpId="0"/>
      <p:bldP spid="13" grpId="0"/>
      <p:bldP spid="14" grpId="0"/>
      <p:bldP spid="17" grpId="0"/>
      <p:bldP spid="18"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26" y="981077"/>
            <a:ext cx="8642351" cy="358843"/>
          </a:xfrm>
        </p:spPr>
        <p:txBody>
          <a:bodyPr>
            <a:normAutofit lnSpcReduction="10000"/>
          </a:bodyPr>
          <a:lstStyle/>
          <a:p>
            <a:pPr marL="285750" indent="-285750">
              <a:spcBef>
                <a:spcPts val="0"/>
              </a:spcBef>
              <a:spcAft>
                <a:spcPts val="1200"/>
              </a:spcAft>
              <a:buFont typeface="Wingdings" panose="05000000000000000000" pitchFamily="2" charset="2"/>
              <a:buChar char="§"/>
            </a:pPr>
            <a:r>
              <a:rPr lang="en-US" dirty="0"/>
              <a:t>Email as primary communication tool irreplaceable</a:t>
            </a:r>
          </a:p>
        </p:txBody>
      </p:sp>
      <p:sp>
        <p:nvSpPr>
          <p:cNvPr id="3" name="Titel 2"/>
          <p:cNvSpPr>
            <a:spLocks noGrp="1"/>
          </p:cNvSpPr>
          <p:nvPr>
            <p:ph type="title"/>
          </p:nvPr>
        </p:nvSpPr>
        <p:spPr/>
        <p:txBody>
          <a:bodyPr/>
          <a:lstStyle/>
          <a:p>
            <a:r>
              <a:rPr lang="en-US" dirty="0"/>
              <a:t>Concept Development (3)</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24</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8" name="Textfeld 7"/>
          <p:cNvSpPr txBox="1"/>
          <p:nvPr/>
        </p:nvSpPr>
        <p:spPr>
          <a:xfrm>
            <a:off x="468583" y="1339920"/>
            <a:ext cx="864349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latin typeface="Arial" pitchFamily="34" charset="0"/>
                <a:sym typeface="Wingdings" panose="05000000000000000000" pitchFamily="2" charset="2"/>
              </a:rPr>
              <a:t>    Have to be considered when designing a tool</a:t>
            </a:r>
          </a:p>
        </p:txBody>
      </p:sp>
      <p:sp>
        <p:nvSpPr>
          <p:cNvPr id="11" name="Textfeld 10"/>
          <p:cNvSpPr txBox="1"/>
          <p:nvPr/>
        </p:nvSpPr>
        <p:spPr>
          <a:xfrm>
            <a:off x="249677" y="1883429"/>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Bef>
                <a:spcPts val="0"/>
              </a:spcBef>
              <a:spcAft>
                <a:spcPts val="1200"/>
              </a:spcAft>
              <a:buFont typeface="Wingdings" panose="05000000000000000000" pitchFamily="2" charset="2"/>
              <a:buChar char="§"/>
            </a:pPr>
            <a:r>
              <a:rPr lang="en-US" dirty="0"/>
              <a:t>Updating an additional tool creates overhead</a:t>
            </a:r>
          </a:p>
        </p:txBody>
      </p:sp>
      <p:sp>
        <p:nvSpPr>
          <p:cNvPr id="12" name="Textfeld 11"/>
          <p:cNvSpPr txBox="1"/>
          <p:nvPr/>
        </p:nvSpPr>
        <p:spPr>
          <a:xfrm>
            <a:off x="463163" y="2249293"/>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Allow updating the tool from inside the email client</a:t>
            </a:r>
            <a:endParaRPr lang="en-US" dirty="0"/>
          </a:p>
        </p:txBody>
      </p:sp>
      <p:sp>
        <p:nvSpPr>
          <p:cNvPr id="13" name="Textfeld 12"/>
          <p:cNvSpPr txBox="1"/>
          <p:nvPr/>
        </p:nvSpPr>
        <p:spPr>
          <a:xfrm>
            <a:off x="249677" y="2785433"/>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Bef>
                <a:spcPts val="0"/>
              </a:spcBef>
              <a:spcAft>
                <a:spcPts val="1200"/>
              </a:spcAft>
              <a:buFont typeface="Wingdings" panose="05000000000000000000" pitchFamily="2" charset="2"/>
              <a:buChar char="§"/>
            </a:pPr>
            <a:r>
              <a:rPr lang="en-US" dirty="0"/>
              <a:t>Finding stored emails to specific subjects often tricky</a:t>
            </a:r>
          </a:p>
        </p:txBody>
      </p:sp>
      <p:sp>
        <p:nvSpPr>
          <p:cNvPr id="14" name="Textfeld 13"/>
          <p:cNvSpPr txBox="1"/>
          <p:nvPr/>
        </p:nvSpPr>
        <p:spPr>
          <a:xfrm>
            <a:off x="471354" y="3154765"/>
            <a:ext cx="821145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dirty="0">
                <a:sym typeface="Wingdings" panose="05000000000000000000" pitchFamily="2" charset="2"/>
              </a:rPr>
              <a:t>    Add possibility to attach emails to cards</a:t>
            </a:r>
            <a:endParaRPr lang="en-US" dirty="0"/>
          </a:p>
        </p:txBody>
      </p:sp>
      <p:sp>
        <p:nvSpPr>
          <p:cNvPr id="5" name="Textfeld 4"/>
          <p:cNvSpPr txBox="1"/>
          <p:nvPr/>
        </p:nvSpPr>
        <p:spPr>
          <a:xfrm>
            <a:off x="249677" y="3862637"/>
            <a:ext cx="8282763" cy="143116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600"/>
              </a:spcAft>
              <a:buFont typeface="Wingdings" panose="05000000000000000000" pitchFamily="2" charset="2"/>
              <a:buChar char="à"/>
            </a:pPr>
            <a:r>
              <a:rPr lang="en-US" b="1" dirty="0">
                <a:latin typeface="Arial" pitchFamily="34" charset="0"/>
                <a:sym typeface="Wingdings" panose="05000000000000000000" pitchFamily="2" charset="2"/>
              </a:rPr>
              <a:t> Add-on for used email client needed</a:t>
            </a:r>
          </a:p>
          <a:p>
            <a:pPr marL="742950" lvl="1" indent="-285750">
              <a:spcAft>
                <a:spcPts val="600"/>
              </a:spcAft>
              <a:buFont typeface="Wingdings" panose="05000000000000000000" pitchFamily="2" charset="2"/>
              <a:buChar char="§"/>
            </a:pPr>
            <a:r>
              <a:rPr lang="en-US" dirty="0">
                <a:latin typeface="Arial" pitchFamily="34" charset="0"/>
                <a:sym typeface="Wingdings" panose="05000000000000000000" pitchFamily="2" charset="2"/>
              </a:rPr>
              <a:t>That allows the user to create new tasks or update an existing</a:t>
            </a:r>
          </a:p>
          <a:p>
            <a:pPr marL="742950" lvl="1" indent="-285750">
              <a:spcAft>
                <a:spcPts val="600"/>
              </a:spcAft>
              <a:buFont typeface="Wingdings" panose="05000000000000000000" pitchFamily="2" charset="2"/>
              <a:buChar char="§"/>
            </a:pPr>
            <a:r>
              <a:rPr lang="en-US" dirty="0">
                <a:latin typeface="Arial" pitchFamily="34" charset="0"/>
                <a:sym typeface="Wingdings" panose="05000000000000000000" pitchFamily="2" charset="2"/>
              </a:rPr>
              <a:t>In both cases allows attaching an email to the task</a:t>
            </a:r>
          </a:p>
          <a:p>
            <a:pPr marL="742950" lvl="1" indent="-285750">
              <a:buFontTx/>
              <a:buChar char="-"/>
            </a:pPr>
            <a:endParaRPr lang="en-US" dirty="0">
              <a:latin typeface="Arial" pitchFamily="34" charset="0"/>
            </a:endParaRPr>
          </a:p>
        </p:txBody>
      </p:sp>
    </p:spTree>
    <p:extLst>
      <p:ext uri="{BB962C8B-B14F-4D97-AF65-F5344CB8AC3E}">
        <p14:creationId xmlns:p14="http://schemas.microsoft.com/office/powerpoint/2010/main" val="38062711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P spid="11" grpId="0"/>
      <p:bldP spid="12" grpId="0"/>
      <p:bldP spid="13" grpId="0"/>
      <p:bldP spid="1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Paper Prototype – Task Board</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25</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12" name="Inhaltsplatzhalter 11"/>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t="272" b="-95"/>
          <a:stretch/>
        </p:blipFill>
        <p:spPr>
          <a:xfrm rot="16200000">
            <a:off x="2080272" y="-431576"/>
            <a:ext cx="4927414" cy="8698393"/>
          </a:xfrm>
        </p:spPr>
      </p:pic>
      <p:sp>
        <p:nvSpPr>
          <p:cNvPr id="31" name="Rechteckige Legende 78"/>
          <p:cNvSpPr/>
          <p:nvPr/>
        </p:nvSpPr>
        <p:spPr bwMode="auto">
          <a:xfrm>
            <a:off x="3275856" y="1052736"/>
            <a:ext cx="1152128" cy="401177"/>
          </a:xfrm>
          <a:prstGeom prst="wedgeRectCallout">
            <a:avLst>
              <a:gd name="adj1" fmla="val -20833"/>
              <a:gd name="adj2" fmla="val 102533"/>
            </a:avLst>
          </a:prstGeom>
          <a:solidFill>
            <a:schemeClr val="accent2">
              <a:alpha val="90000"/>
            </a:schemeClr>
          </a:solidFill>
          <a:ln>
            <a:solidFill>
              <a:schemeClr val="accent2">
                <a:shade val="50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bg1"/>
                </a:solidFill>
                <a:cs typeface="Arial" pitchFamily="34" charset="0"/>
              </a:rPr>
              <a:t>1. Board-Title</a:t>
            </a:r>
          </a:p>
        </p:txBody>
      </p:sp>
      <p:sp>
        <p:nvSpPr>
          <p:cNvPr id="32" name="Rechteckige Legende 78"/>
          <p:cNvSpPr/>
          <p:nvPr/>
        </p:nvSpPr>
        <p:spPr bwMode="auto">
          <a:xfrm>
            <a:off x="5724128" y="1665802"/>
            <a:ext cx="1152128" cy="420553"/>
          </a:xfrm>
          <a:prstGeom prst="wedgeRectCallout">
            <a:avLst>
              <a:gd name="adj1" fmla="val -20833"/>
              <a:gd name="adj2" fmla="val 80475"/>
            </a:avLst>
          </a:prstGeom>
          <a:solidFill>
            <a:schemeClr val="accent2">
              <a:alpha val="90000"/>
            </a:schemeClr>
          </a:solidFill>
          <a:ln>
            <a:solidFill>
              <a:schemeClr val="accent2">
                <a:shade val="50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bg1"/>
                </a:solidFill>
                <a:cs typeface="Arial" pitchFamily="34" charset="0"/>
              </a:rPr>
              <a:t>4. User-Menu</a:t>
            </a:r>
          </a:p>
        </p:txBody>
      </p:sp>
      <p:sp>
        <p:nvSpPr>
          <p:cNvPr id="33" name="Rechteckige Legende 78"/>
          <p:cNvSpPr/>
          <p:nvPr/>
        </p:nvSpPr>
        <p:spPr bwMode="auto">
          <a:xfrm>
            <a:off x="755576" y="1264626"/>
            <a:ext cx="1080120" cy="401177"/>
          </a:xfrm>
          <a:prstGeom prst="wedgeRectCallout">
            <a:avLst>
              <a:gd name="adj1" fmla="val 22179"/>
              <a:gd name="adj2" fmla="val 92840"/>
            </a:avLst>
          </a:prstGeom>
          <a:solidFill>
            <a:schemeClr val="accent2">
              <a:alpha val="90000"/>
            </a:schemeClr>
          </a:solidFill>
          <a:ln>
            <a:solidFill>
              <a:schemeClr val="accent2">
                <a:shade val="50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bg1"/>
                </a:solidFill>
                <a:cs typeface="Arial" pitchFamily="34" charset="0"/>
              </a:rPr>
              <a:t>2. View Selector</a:t>
            </a:r>
          </a:p>
        </p:txBody>
      </p:sp>
      <p:sp>
        <p:nvSpPr>
          <p:cNvPr id="34" name="Rechteckige Legende 78"/>
          <p:cNvSpPr/>
          <p:nvPr/>
        </p:nvSpPr>
        <p:spPr bwMode="auto">
          <a:xfrm>
            <a:off x="2123728" y="1312510"/>
            <a:ext cx="1008112" cy="401177"/>
          </a:xfrm>
          <a:prstGeom prst="wedgeRectCallout">
            <a:avLst>
              <a:gd name="adj1" fmla="val -20833"/>
              <a:gd name="adj2" fmla="val 102533"/>
            </a:avLst>
          </a:prstGeom>
          <a:solidFill>
            <a:schemeClr val="accent2">
              <a:alpha val="90000"/>
            </a:schemeClr>
          </a:solidFill>
          <a:ln>
            <a:solidFill>
              <a:schemeClr val="accent2">
                <a:shade val="50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bg1"/>
                </a:solidFill>
                <a:cs typeface="Arial" pitchFamily="34" charset="0"/>
              </a:rPr>
              <a:t>3. Filter</a:t>
            </a:r>
          </a:p>
        </p:txBody>
      </p:sp>
      <p:sp>
        <p:nvSpPr>
          <p:cNvPr id="35" name="Rechteckige Legende 78"/>
          <p:cNvSpPr/>
          <p:nvPr/>
        </p:nvSpPr>
        <p:spPr bwMode="auto">
          <a:xfrm>
            <a:off x="2831066" y="2001247"/>
            <a:ext cx="1152128" cy="401177"/>
          </a:xfrm>
          <a:prstGeom prst="wedgeRectCallout">
            <a:avLst>
              <a:gd name="adj1" fmla="val -20833"/>
              <a:gd name="adj2" fmla="val 102533"/>
            </a:avLst>
          </a:prstGeom>
          <a:solidFill>
            <a:schemeClr val="accent2">
              <a:alpha val="90000"/>
            </a:schemeClr>
          </a:solidFill>
          <a:ln>
            <a:solidFill>
              <a:schemeClr val="accent2">
                <a:shade val="50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dirty="0">
                <a:solidFill>
                  <a:schemeClr val="bg1"/>
                </a:solidFill>
                <a:cs typeface="Arial" pitchFamily="34" charset="0"/>
              </a:rPr>
              <a:t>5. Categories</a:t>
            </a:r>
          </a:p>
        </p:txBody>
      </p:sp>
    </p:spTree>
    <p:extLst>
      <p:ext uri="{BB962C8B-B14F-4D97-AF65-F5344CB8AC3E}">
        <p14:creationId xmlns:p14="http://schemas.microsoft.com/office/powerpoint/2010/main" val="1680846240"/>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Paper Prototype – Index Cards</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26</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1052736"/>
            <a:ext cx="8642350" cy="3117809"/>
          </a:xfrm>
        </p:spPr>
      </p:pic>
      <p:sp>
        <p:nvSpPr>
          <p:cNvPr id="9" name="Textfeld 8"/>
          <p:cNvSpPr txBox="1"/>
          <p:nvPr/>
        </p:nvSpPr>
        <p:spPr>
          <a:xfrm>
            <a:off x="249677" y="4293096"/>
            <a:ext cx="8643498" cy="1077218"/>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285750" indent="-285750">
              <a:spcAft>
                <a:spcPts val="600"/>
              </a:spcAft>
              <a:buFont typeface="Wingdings" panose="05000000000000000000" pitchFamily="2" charset="2"/>
              <a:buChar char="§"/>
            </a:pPr>
            <a:r>
              <a:rPr lang="en-US" dirty="0">
                <a:latin typeface="Arial" pitchFamily="34" charset="0"/>
              </a:rPr>
              <a:t>Each Card represents a Task</a:t>
            </a:r>
          </a:p>
          <a:p>
            <a:pPr marL="285750" indent="-285750">
              <a:spcAft>
                <a:spcPts val="600"/>
              </a:spcAft>
              <a:buFont typeface="Wingdings" panose="05000000000000000000" pitchFamily="2" charset="2"/>
              <a:buChar char="§"/>
            </a:pPr>
            <a:r>
              <a:rPr lang="en-US" dirty="0">
                <a:latin typeface="Arial" pitchFamily="34" charset="0"/>
              </a:rPr>
              <a:t>Attributes can be written on the back</a:t>
            </a:r>
          </a:p>
          <a:p>
            <a:pPr marL="285750" indent="-285750">
              <a:spcAft>
                <a:spcPts val="600"/>
              </a:spcAft>
              <a:buFont typeface="Wingdings" panose="05000000000000000000" pitchFamily="2" charset="2"/>
              <a:buChar char="§"/>
            </a:pPr>
            <a:r>
              <a:rPr lang="en-US" dirty="0">
                <a:latin typeface="Arial" pitchFamily="34" charset="0"/>
              </a:rPr>
              <a:t>Emails, represented by post-its, can be glued to the back</a:t>
            </a:r>
          </a:p>
        </p:txBody>
      </p:sp>
    </p:spTree>
    <p:extLst>
      <p:ext uri="{BB962C8B-B14F-4D97-AF65-F5344CB8AC3E}">
        <p14:creationId xmlns:p14="http://schemas.microsoft.com/office/powerpoint/2010/main" val="398295077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0" y="4365104"/>
            <a:ext cx="9144000" cy="64807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250826" y="1196677"/>
            <a:ext cx="8642351" cy="4968627"/>
          </a:xfrm>
        </p:spPr>
        <p:txBody>
          <a:bodyPr/>
          <a:lstStyle/>
          <a:p>
            <a:r>
              <a:rPr lang="en-US" dirty="0"/>
              <a:t>Motivation</a:t>
            </a:r>
          </a:p>
          <a:p>
            <a:endParaRPr lang="en-US" dirty="0"/>
          </a:p>
          <a:p>
            <a:r>
              <a:rPr lang="en-US" dirty="0"/>
              <a:t>Human-Centered Design</a:t>
            </a:r>
          </a:p>
          <a:p>
            <a:endParaRPr lang="en-US" dirty="0"/>
          </a:p>
          <a:p>
            <a:pPr marL="0" indent="0"/>
            <a:r>
              <a:rPr lang="en-US" dirty="0"/>
              <a:t>Approach</a:t>
            </a:r>
          </a:p>
          <a:p>
            <a:pPr marL="285750" indent="-285750">
              <a:buFont typeface="Wingdings" panose="05000000000000000000" pitchFamily="2" charset="2"/>
              <a:buChar char="§"/>
            </a:pPr>
            <a:r>
              <a:rPr lang="en-US" dirty="0"/>
              <a:t>Hackathon Planning Process</a:t>
            </a:r>
          </a:p>
          <a:p>
            <a:pPr marL="285750" indent="-285750">
              <a:buFont typeface="Wingdings" panose="05000000000000000000" pitchFamily="2" charset="2"/>
              <a:buChar char="§"/>
            </a:pPr>
            <a:r>
              <a:rPr lang="en-US" dirty="0"/>
              <a:t>Interviews</a:t>
            </a:r>
          </a:p>
          <a:p>
            <a:pPr marL="285750" indent="-285750">
              <a:buFont typeface="Wingdings" panose="05000000000000000000" pitchFamily="2" charset="2"/>
              <a:buChar char="§"/>
            </a:pPr>
            <a:r>
              <a:rPr lang="en-US" dirty="0"/>
              <a:t>Workshops</a:t>
            </a:r>
          </a:p>
          <a:p>
            <a:pPr marL="285750" indent="-285750">
              <a:buFont typeface="Wingdings" panose="05000000000000000000" pitchFamily="2" charset="2"/>
              <a:buChar char="§"/>
            </a:pPr>
            <a:r>
              <a:rPr lang="en-US" dirty="0"/>
              <a:t>Results</a:t>
            </a:r>
          </a:p>
          <a:p>
            <a:pPr marL="285750" indent="-285750">
              <a:buFont typeface="Wingdings" panose="05000000000000000000" pitchFamily="2" charset="2"/>
              <a:buChar char="§"/>
            </a:pPr>
            <a:endParaRPr lang="en-US" dirty="0"/>
          </a:p>
          <a:p>
            <a:pPr marL="0" indent="0"/>
            <a:r>
              <a:rPr lang="en-US" dirty="0"/>
              <a:t>Evaluation</a:t>
            </a:r>
          </a:p>
          <a:p>
            <a:pPr marL="0" indent="0"/>
            <a:endParaRPr lang="de-DE" dirty="0"/>
          </a:p>
          <a:p>
            <a:pPr marL="0" indent="0"/>
            <a:r>
              <a:rPr lang="de-DE" dirty="0"/>
              <a:t>Limitations &amp; Future Work</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170327 Langlechner BA Final Presentation</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27</a:t>
            </a:fld>
            <a:endParaRPr lang="de-DE" dirty="0"/>
          </a:p>
        </p:txBody>
      </p:sp>
    </p:spTree>
    <p:extLst>
      <p:ext uri="{BB962C8B-B14F-4D97-AF65-F5344CB8AC3E}">
        <p14:creationId xmlns:p14="http://schemas.microsoft.com/office/powerpoint/2010/main" val="333564471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buFont typeface="Wingdings" panose="05000000000000000000" pitchFamily="2" charset="2"/>
              <a:buChar char="§"/>
            </a:pPr>
            <a:r>
              <a:rPr lang="en-US" b="1" dirty="0"/>
              <a:t>Methodology</a:t>
            </a:r>
          </a:p>
          <a:p>
            <a:pPr marL="642937" lvl="1" indent="-285750"/>
            <a:r>
              <a:rPr lang="en-US" dirty="0"/>
              <a:t>~ 30 min usage simulation of the paper prototype</a:t>
            </a:r>
          </a:p>
          <a:p>
            <a:pPr marL="642937" lvl="1" indent="-285750"/>
            <a:r>
              <a:rPr lang="en-US" dirty="0"/>
              <a:t>Followed by 10 questions to concept ideas</a:t>
            </a:r>
          </a:p>
          <a:p>
            <a:pPr marL="285750" indent="-285750">
              <a:buFont typeface="Wingdings" panose="05000000000000000000" pitchFamily="2" charset="2"/>
              <a:buChar char="§"/>
            </a:pPr>
            <a:r>
              <a:rPr lang="en-US" b="1" dirty="0"/>
              <a:t>Participants</a:t>
            </a:r>
          </a:p>
          <a:p>
            <a:pPr marL="642937" lvl="1" indent="-285750"/>
            <a:r>
              <a:rPr lang="en-US" dirty="0"/>
              <a:t>2 Participants from SEBIS chair</a:t>
            </a:r>
          </a:p>
          <a:p>
            <a:pPr marL="642937" lvl="1" indent="-285750"/>
            <a:r>
              <a:rPr lang="en-US" dirty="0"/>
              <a:t>Same participants as in interviews and workshops</a:t>
            </a:r>
          </a:p>
          <a:p>
            <a:pPr marL="285750" indent="-285750">
              <a:buFont typeface="Wingdings" panose="05000000000000000000" pitchFamily="2" charset="2"/>
              <a:buChar char="§"/>
            </a:pPr>
            <a:r>
              <a:rPr lang="en-US" b="1" dirty="0"/>
              <a:t>Scenario</a:t>
            </a:r>
          </a:p>
          <a:p>
            <a:pPr marL="642937" lvl="1" indent="-285750"/>
            <a:r>
              <a:rPr lang="en-US" dirty="0"/>
              <a:t>Planning of hypothetical hackathon at June 23rd – 25th</a:t>
            </a:r>
          </a:p>
          <a:p>
            <a:pPr marL="285750" indent="-285750">
              <a:buFont typeface="Wingdings" panose="05000000000000000000" pitchFamily="2" charset="2"/>
              <a:buChar char="§"/>
            </a:pPr>
            <a:r>
              <a:rPr lang="en-US" b="1" dirty="0"/>
              <a:t>Procedure</a:t>
            </a:r>
          </a:p>
          <a:p>
            <a:pPr marL="642937" lvl="1" indent="-285750"/>
            <a:r>
              <a:rPr lang="en-US" dirty="0"/>
              <a:t>Creating cards for catering, website creation, room booking, organizing posters, organizing lanyards and sponsors</a:t>
            </a:r>
          </a:p>
          <a:p>
            <a:pPr marL="642937" lvl="1" indent="-285750"/>
            <a:r>
              <a:rPr lang="en-US" dirty="0"/>
              <a:t>Demonstrate different views</a:t>
            </a:r>
          </a:p>
          <a:p>
            <a:pPr marL="642937" lvl="1" indent="-285750"/>
            <a:r>
              <a:rPr lang="en-US" dirty="0"/>
              <a:t>Updates to some of the tasks</a:t>
            </a:r>
          </a:p>
          <a:p>
            <a:pPr marL="642937" lvl="1" indent="-285750"/>
            <a:r>
              <a:rPr lang="en-US" dirty="0"/>
              <a:t>Updates to cards that are performed inside email client</a:t>
            </a:r>
          </a:p>
        </p:txBody>
      </p:sp>
      <p:sp>
        <p:nvSpPr>
          <p:cNvPr id="3" name="Titel 2"/>
          <p:cNvSpPr>
            <a:spLocks noGrp="1"/>
          </p:cNvSpPr>
          <p:nvPr>
            <p:ph type="title"/>
          </p:nvPr>
        </p:nvSpPr>
        <p:spPr/>
        <p:txBody>
          <a:bodyPr/>
          <a:lstStyle/>
          <a:p>
            <a:r>
              <a:rPr lang="de-DE" dirty="0"/>
              <a:t>Evaluation</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28</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589514427"/>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1237891"/>
            <a:ext cx="8642350" cy="4887043"/>
          </a:xfrm>
        </p:spPr>
      </p:pic>
      <p:sp>
        <p:nvSpPr>
          <p:cNvPr id="3" name="Titel 2"/>
          <p:cNvSpPr>
            <a:spLocks noGrp="1"/>
          </p:cNvSpPr>
          <p:nvPr>
            <p:ph type="title"/>
          </p:nvPr>
        </p:nvSpPr>
        <p:spPr/>
        <p:txBody>
          <a:bodyPr/>
          <a:lstStyle/>
          <a:p>
            <a:r>
              <a:rPr lang="de-DE" dirty="0"/>
              <a:t>Evaluation – Board after initial </a:t>
            </a:r>
            <a:r>
              <a:rPr lang="de-DE" dirty="0" err="1"/>
              <a:t>task</a:t>
            </a:r>
            <a:r>
              <a:rPr lang="de-DE" dirty="0"/>
              <a:t> </a:t>
            </a:r>
            <a:r>
              <a:rPr lang="de-DE" dirty="0" err="1"/>
              <a:t>creation</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29</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102209067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r>
              <a:rPr lang="en-US" dirty="0"/>
              <a:t>Collaborative processes are becoming increasingly important</a:t>
            </a:r>
          </a:p>
          <a:p>
            <a:pPr marL="285750" indent="-285750">
              <a:spcBef>
                <a:spcPts val="0"/>
              </a:spcBef>
              <a:spcAft>
                <a:spcPts val="1200"/>
              </a:spcAft>
              <a:buFont typeface="Wingdings" panose="05000000000000000000" pitchFamily="2" charset="2"/>
              <a:buChar char="§"/>
            </a:pPr>
            <a:r>
              <a:rPr lang="en-US" dirty="0"/>
              <a:t>Managing tasks in a project central to collaboration</a:t>
            </a:r>
          </a:p>
          <a:p>
            <a:pPr marL="285750" indent="-285750">
              <a:spcBef>
                <a:spcPts val="0"/>
              </a:spcBef>
              <a:spcAft>
                <a:spcPts val="1200"/>
              </a:spcAft>
              <a:buFont typeface="Wingdings" panose="05000000000000000000" pitchFamily="2" charset="2"/>
              <a:buChar char="§"/>
            </a:pPr>
            <a:r>
              <a:rPr lang="en-US" dirty="0"/>
              <a:t>Plethora of different tools exist to facilitate task management</a:t>
            </a:r>
          </a:p>
          <a:p>
            <a:pPr marL="285750" indent="-285750">
              <a:spcBef>
                <a:spcPts val="0"/>
              </a:spcBef>
              <a:spcAft>
                <a:spcPts val="1200"/>
              </a:spcAft>
              <a:buFont typeface="Wingdings" panose="05000000000000000000" pitchFamily="2" charset="2"/>
              <a:buChar char="§"/>
            </a:pPr>
            <a:r>
              <a:rPr lang="en-US" dirty="0"/>
              <a:t>Tools are based on certain approach to task management</a:t>
            </a:r>
          </a:p>
          <a:p>
            <a:pPr marL="285750" indent="-285750">
              <a:spcBef>
                <a:spcPts val="0"/>
              </a:spcBef>
              <a:spcAft>
                <a:spcPts val="1200"/>
              </a:spcAft>
              <a:buFont typeface="Wingdings" panose="05000000000000000000" pitchFamily="2" charset="2"/>
              <a:buChar char="§"/>
            </a:pPr>
            <a:r>
              <a:rPr lang="en-US" dirty="0"/>
              <a:t>Team‘s approach might differ from the tool‘s</a:t>
            </a:r>
          </a:p>
          <a:p>
            <a:pPr marL="285750" indent="-285750">
              <a:spcBef>
                <a:spcPts val="0"/>
              </a:spcBef>
              <a:spcAft>
                <a:spcPts val="1200"/>
              </a:spcAft>
              <a:buFont typeface="Wingdings" panose="05000000000000000000" pitchFamily="2" charset="2"/>
              <a:buChar char="§"/>
            </a:pPr>
            <a:endParaRPr lang="en-US" dirty="0"/>
          </a:p>
          <a:p>
            <a:pPr marL="0" indent="0">
              <a:spcBef>
                <a:spcPts val="0"/>
              </a:spcBef>
              <a:spcAft>
                <a:spcPts val="1200"/>
              </a:spcAft>
            </a:pPr>
            <a:r>
              <a:rPr lang="en-US" dirty="0">
                <a:sym typeface="Wingdings" panose="05000000000000000000" pitchFamily="2" charset="2"/>
              </a:rPr>
              <a:t>	 Designing a Tool based on the user‘s actual approach to task 	  	     management</a:t>
            </a:r>
            <a:endParaRPr lang="en-US" dirty="0"/>
          </a:p>
          <a:p>
            <a:pPr marL="285750" indent="-285750">
              <a:spcBef>
                <a:spcPts val="0"/>
              </a:spcBef>
              <a:spcAft>
                <a:spcPts val="1200"/>
              </a:spcAft>
              <a:buFont typeface="Wingdings" panose="05000000000000000000" pitchFamily="2" charset="2"/>
              <a:buChar char="§"/>
            </a:pPr>
            <a:endParaRPr lang="en-US" dirty="0"/>
          </a:p>
        </p:txBody>
      </p:sp>
      <p:sp>
        <p:nvSpPr>
          <p:cNvPr id="3" name="Titel 2"/>
          <p:cNvSpPr>
            <a:spLocks noGrp="1"/>
          </p:cNvSpPr>
          <p:nvPr>
            <p:ph type="title"/>
          </p:nvPr>
        </p:nvSpPr>
        <p:spPr/>
        <p:txBody>
          <a:bodyPr/>
          <a:lstStyle/>
          <a:p>
            <a:r>
              <a:rPr lang="de-DE" dirty="0"/>
              <a:t>Motivation</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3018005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Evaluation – Board in </a:t>
            </a:r>
            <a:r>
              <a:rPr lang="de-DE" dirty="0" err="1"/>
              <a:t>month</a:t>
            </a:r>
            <a:r>
              <a:rPr lang="de-DE" dirty="0"/>
              <a:t> </a:t>
            </a:r>
            <a:r>
              <a:rPr lang="de-DE" dirty="0" err="1"/>
              <a:t>based</a:t>
            </a:r>
            <a:r>
              <a:rPr lang="de-DE" dirty="0"/>
              <a:t> </a:t>
            </a:r>
            <a:r>
              <a:rPr lang="de-DE" dirty="0" err="1"/>
              <a:t>view</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30</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8" name="Inhaltsplatzhalt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0825" y="1237891"/>
            <a:ext cx="8642350" cy="4887043"/>
          </a:xfrm>
        </p:spPr>
      </p:pic>
    </p:spTree>
    <p:extLst>
      <p:ext uri="{BB962C8B-B14F-4D97-AF65-F5344CB8AC3E}">
        <p14:creationId xmlns:p14="http://schemas.microsoft.com/office/powerpoint/2010/main" val="4055142592"/>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Evaluation – Evolution </a:t>
            </a:r>
            <a:r>
              <a:rPr lang="de-DE" dirty="0" err="1"/>
              <a:t>of</a:t>
            </a:r>
            <a:r>
              <a:rPr lang="de-DE" dirty="0"/>
              <a:t> Caterer Card</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31</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5" name="Inhaltsplatzhalt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365051" y="981075"/>
            <a:ext cx="6413898" cy="5400675"/>
          </a:xfrm>
        </p:spPr>
      </p:pic>
    </p:spTree>
    <p:extLst>
      <p:ext uri="{BB962C8B-B14F-4D97-AF65-F5344CB8AC3E}">
        <p14:creationId xmlns:p14="http://schemas.microsoft.com/office/powerpoint/2010/main" val="197346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endParaRPr lang="en-US" dirty="0"/>
          </a:p>
          <a:p>
            <a:pPr marL="0" indent="0"/>
            <a:r>
              <a:rPr lang="en-US" dirty="0">
                <a:sym typeface="Wingdings" panose="05000000000000000000" pitchFamily="2" charset="2"/>
              </a:rPr>
              <a:t>    concept Ideas were considered useful</a:t>
            </a:r>
            <a:endParaRPr lang="en-US" dirty="0"/>
          </a:p>
        </p:txBody>
      </p:sp>
      <p:sp>
        <p:nvSpPr>
          <p:cNvPr id="3" name="Titel 2"/>
          <p:cNvSpPr>
            <a:spLocks noGrp="1"/>
          </p:cNvSpPr>
          <p:nvPr>
            <p:ph type="title"/>
          </p:nvPr>
        </p:nvSpPr>
        <p:spPr/>
        <p:txBody>
          <a:bodyPr/>
          <a:lstStyle/>
          <a:p>
            <a:r>
              <a:rPr lang="de-DE" dirty="0"/>
              <a:t>Evaluation – </a:t>
            </a:r>
            <a:r>
              <a:rPr lang="de-DE" dirty="0" err="1"/>
              <a:t>Results</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32</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336848690"/>
              </p:ext>
            </p:extLst>
          </p:nvPr>
        </p:nvGraphicFramePr>
        <p:xfrm>
          <a:off x="254439" y="1053087"/>
          <a:ext cx="8638735" cy="3456033"/>
        </p:xfrm>
        <a:graphic>
          <a:graphicData uri="http://schemas.openxmlformats.org/drawingml/2006/table">
            <a:tbl>
              <a:tblPr firstRow="1" bandRow="1">
                <a:tableStyleId>{7DF18680-E054-41AD-8BC1-D1AEF772440D}</a:tableStyleId>
              </a:tblPr>
              <a:tblGrid>
                <a:gridCol w="6428749">
                  <a:extLst>
                    <a:ext uri="{9D8B030D-6E8A-4147-A177-3AD203B41FA5}">
                      <a16:colId xmlns:a16="http://schemas.microsoft.com/office/drawing/2014/main" val="420771130"/>
                    </a:ext>
                  </a:extLst>
                </a:gridCol>
                <a:gridCol w="1122480">
                  <a:extLst>
                    <a:ext uri="{9D8B030D-6E8A-4147-A177-3AD203B41FA5}">
                      <a16:colId xmlns:a16="http://schemas.microsoft.com/office/drawing/2014/main" val="1508148728"/>
                    </a:ext>
                  </a:extLst>
                </a:gridCol>
                <a:gridCol w="1087506">
                  <a:extLst>
                    <a:ext uri="{9D8B030D-6E8A-4147-A177-3AD203B41FA5}">
                      <a16:colId xmlns:a16="http://schemas.microsoft.com/office/drawing/2014/main" val="1607756753"/>
                    </a:ext>
                  </a:extLst>
                </a:gridCol>
              </a:tblGrid>
              <a:tr h="493719">
                <a:tc>
                  <a:txBody>
                    <a:bodyPr/>
                    <a:lstStyle/>
                    <a:p>
                      <a:r>
                        <a:rPr lang="en-US" dirty="0"/>
                        <a:t>Concept Idea</a:t>
                      </a:r>
                    </a:p>
                  </a:txBody>
                  <a:tcPr/>
                </a:tc>
                <a:tc>
                  <a:txBody>
                    <a:bodyPr/>
                    <a:lstStyle/>
                    <a:p>
                      <a:r>
                        <a:rPr lang="en-US" dirty="0"/>
                        <a:t>E1</a:t>
                      </a:r>
                    </a:p>
                  </a:txBody>
                  <a:tcPr/>
                </a:tc>
                <a:tc>
                  <a:txBody>
                    <a:bodyPr/>
                    <a:lstStyle/>
                    <a:p>
                      <a:r>
                        <a:rPr lang="en-US" dirty="0"/>
                        <a:t>E2</a:t>
                      </a:r>
                    </a:p>
                  </a:txBody>
                  <a:tcPr/>
                </a:tc>
                <a:extLst>
                  <a:ext uri="{0D108BD9-81ED-4DB2-BD59-A6C34878D82A}">
                    <a16:rowId xmlns:a16="http://schemas.microsoft.com/office/drawing/2014/main" val="298461184"/>
                  </a:ext>
                </a:extLst>
              </a:tr>
              <a:tr h="493719">
                <a:tc>
                  <a:txBody>
                    <a:bodyPr/>
                    <a:lstStyle/>
                    <a:p>
                      <a:r>
                        <a:rPr lang="en-US" dirty="0"/>
                        <a:t>List of Lists approach</a:t>
                      </a:r>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158589909"/>
                  </a:ext>
                </a:extLst>
              </a:tr>
              <a:tr h="493719">
                <a:tc>
                  <a:txBody>
                    <a:bodyPr/>
                    <a:lstStyle/>
                    <a:p>
                      <a:r>
                        <a:rPr lang="en-US" dirty="0"/>
                        <a:t>Category &amp; Monthly</a:t>
                      </a:r>
                      <a:r>
                        <a:rPr lang="en-US" baseline="0" dirty="0"/>
                        <a:t> View</a:t>
                      </a:r>
                      <a:endParaRPr lang="en-US" dirty="0"/>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3035002948"/>
                  </a:ext>
                </a:extLst>
              </a:tr>
              <a:tr h="493719">
                <a:tc>
                  <a:txBody>
                    <a:bodyPr/>
                    <a:lstStyle/>
                    <a:p>
                      <a:r>
                        <a:rPr lang="en-US" dirty="0"/>
                        <a:t>Freely editable Status Line</a:t>
                      </a:r>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2550751440"/>
                  </a:ext>
                </a:extLst>
              </a:tr>
              <a:tr h="493719">
                <a:tc>
                  <a:txBody>
                    <a:bodyPr/>
                    <a:lstStyle/>
                    <a:p>
                      <a:r>
                        <a:rPr lang="en-US" dirty="0"/>
                        <a:t>Templates</a:t>
                      </a:r>
                      <a:r>
                        <a:rPr lang="en-US" baseline="0" dirty="0"/>
                        <a:t> for new Cards</a:t>
                      </a:r>
                      <a:endParaRPr lang="en-US" dirty="0"/>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3197863271"/>
                  </a:ext>
                </a:extLst>
              </a:tr>
              <a:tr h="493719">
                <a:tc>
                  <a:txBody>
                    <a:bodyPr/>
                    <a:lstStyle/>
                    <a:p>
                      <a:r>
                        <a:rPr lang="en-US" dirty="0"/>
                        <a:t>Combination</a:t>
                      </a:r>
                      <a:r>
                        <a:rPr lang="en-US" baseline="0" dirty="0"/>
                        <a:t> of Timeslots and Deadlines</a:t>
                      </a:r>
                      <a:endParaRPr lang="en-US" dirty="0"/>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3194953984"/>
                  </a:ext>
                </a:extLst>
              </a:tr>
              <a:tr h="493719">
                <a:tc>
                  <a:txBody>
                    <a:bodyPr/>
                    <a:lstStyle/>
                    <a:p>
                      <a:r>
                        <a:rPr lang="en-US" dirty="0"/>
                        <a:t>E-mail Attachments</a:t>
                      </a:r>
                    </a:p>
                  </a:txBody>
                  <a:tcPr/>
                </a:tc>
                <a:tc>
                  <a:txBody>
                    <a:bodyPr/>
                    <a:lstStyle/>
                    <a:p>
                      <a:pPr algn="ctr"/>
                      <a:r>
                        <a:rPr lang="en-US" sz="2400" b="1" dirty="0"/>
                        <a:t>+</a:t>
                      </a:r>
                    </a:p>
                  </a:txBody>
                  <a:tcPr/>
                </a:tc>
                <a:tc>
                  <a:txBody>
                    <a:bodyPr/>
                    <a:lstStyle/>
                    <a:p>
                      <a:pPr algn="ctr"/>
                      <a:r>
                        <a:rPr lang="en-US" sz="2400" b="1" dirty="0"/>
                        <a:t>+</a:t>
                      </a:r>
                    </a:p>
                  </a:txBody>
                  <a:tcPr/>
                </a:tc>
                <a:extLst>
                  <a:ext uri="{0D108BD9-81ED-4DB2-BD59-A6C34878D82A}">
                    <a16:rowId xmlns:a16="http://schemas.microsoft.com/office/drawing/2014/main" val="3907445061"/>
                  </a:ext>
                </a:extLst>
              </a:tr>
            </a:tbl>
          </a:graphicData>
        </a:graphic>
      </p:graphicFrame>
    </p:spTree>
    <p:extLst>
      <p:ext uri="{BB962C8B-B14F-4D97-AF65-F5344CB8AC3E}">
        <p14:creationId xmlns:p14="http://schemas.microsoft.com/office/powerpoint/2010/main" val="22557566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r>
              <a:rPr lang="en-US" dirty="0"/>
              <a:t>Additional View based on Team Members</a:t>
            </a:r>
          </a:p>
          <a:p>
            <a:pPr marL="285750" indent="-285750">
              <a:spcBef>
                <a:spcPts val="0"/>
              </a:spcBef>
              <a:spcAft>
                <a:spcPts val="1200"/>
              </a:spcAft>
              <a:buFont typeface="Wingdings" panose="05000000000000000000" pitchFamily="2" charset="2"/>
              <a:buChar char="§"/>
            </a:pPr>
            <a:r>
              <a:rPr lang="en-US" dirty="0"/>
              <a:t>Additional Filter that shows only overdue Tasks</a:t>
            </a:r>
          </a:p>
          <a:p>
            <a:pPr marL="285750" indent="-285750">
              <a:spcBef>
                <a:spcPts val="0"/>
              </a:spcBef>
              <a:spcAft>
                <a:spcPts val="1200"/>
              </a:spcAft>
              <a:buFont typeface="Wingdings" panose="05000000000000000000" pitchFamily="2" charset="2"/>
              <a:buChar char="§"/>
            </a:pPr>
            <a:r>
              <a:rPr lang="en-US" dirty="0"/>
              <a:t>Template based suggestions for Status </a:t>
            </a:r>
          </a:p>
        </p:txBody>
      </p:sp>
      <p:sp>
        <p:nvSpPr>
          <p:cNvPr id="3" name="Titel 2"/>
          <p:cNvSpPr>
            <a:spLocks noGrp="1"/>
          </p:cNvSpPr>
          <p:nvPr>
            <p:ph type="title"/>
          </p:nvPr>
        </p:nvSpPr>
        <p:spPr/>
        <p:txBody>
          <a:bodyPr/>
          <a:lstStyle/>
          <a:p>
            <a:r>
              <a:rPr lang="en-US" dirty="0"/>
              <a:t>Final Adjustments</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33</a:t>
            </a:fld>
            <a:endParaRPr lang="de-DE" dirty="0"/>
          </a:p>
        </p:txBody>
      </p:sp>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608857711"/>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chor="ctr">
            <a:normAutofit/>
          </a:bodyPr>
          <a:lstStyle/>
          <a:p>
            <a:pPr algn="ctr"/>
            <a:r>
              <a:rPr lang="de-DE" sz="2400" b="1" dirty="0"/>
              <a:t>Balsamiq Demo</a:t>
            </a:r>
          </a:p>
          <a:p>
            <a:pPr algn="ctr"/>
            <a:endParaRPr lang="en-US" sz="2400" b="1" dirty="0"/>
          </a:p>
        </p:txBody>
      </p:sp>
      <p:sp>
        <p:nvSpPr>
          <p:cNvPr id="3" name="Titel 2"/>
          <p:cNvSpPr>
            <a:spLocks noGrp="1"/>
          </p:cNvSpPr>
          <p:nvPr>
            <p:ph type="title"/>
          </p:nvPr>
        </p:nvSpPr>
        <p:spPr/>
        <p:txBody>
          <a:bodyPr/>
          <a:lstStyle/>
          <a:p>
            <a:endParaRPr lang="en-US"/>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34</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396580068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0" y="5013176"/>
            <a:ext cx="9144000" cy="64807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250826" y="1196677"/>
            <a:ext cx="8642351" cy="4968627"/>
          </a:xfrm>
        </p:spPr>
        <p:txBody>
          <a:bodyPr/>
          <a:lstStyle/>
          <a:p>
            <a:r>
              <a:rPr lang="en-US" dirty="0"/>
              <a:t>Motivation</a:t>
            </a:r>
          </a:p>
          <a:p>
            <a:endParaRPr lang="en-US" dirty="0"/>
          </a:p>
          <a:p>
            <a:r>
              <a:rPr lang="en-US" dirty="0"/>
              <a:t>Human-Centered Design</a:t>
            </a:r>
          </a:p>
          <a:p>
            <a:endParaRPr lang="en-US" dirty="0"/>
          </a:p>
          <a:p>
            <a:pPr marL="0" indent="0"/>
            <a:r>
              <a:rPr lang="en-US" dirty="0"/>
              <a:t>Approach</a:t>
            </a:r>
          </a:p>
          <a:p>
            <a:pPr marL="285750" indent="-285750">
              <a:buFont typeface="Wingdings" panose="05000000000000000000" pitchFamily="2" charset="2"/>
              <a:buChar char="§"/>
            </a:pPr>
            <a:r>
              <a:rPr lang="en-US" dirty="0"/>
              <a:t>Hackathon Planning Process</a:t>
            </a:r>
          </a:p>
          <a:p>
            <a:pPr marL="285750" indent="-285750">
              <a:buFont typeface="Wingdings" panose="05000000000000000000" pitchFamily="2" charset="2"/>
              <a:buChar char="§"/>
            </a:pPr>
            <a:r>
              <a:rPr lang="en-US" dirty="0"/>
              <a:t>Interviews</a:t>
            </a:r>
          </a:p>
          <a:p>
            <a:pPr marL="285750" indent="-285750">
              <a:buFont typeface="Wingdings" panose="05000000000000000000" pitchFamily="2" charset="2"/>
              <a:buChar char="§"/>
            </a:pPr>
            <a:r>
              <a:rPr lang="en-US" dirty="0"/>
              <a:t>Workshops</a:t>
            </a:r>
          </a:p>
          <a:p>
            <a:pPr marL="285750" indent="-285750">
              <a:buFont typeface="Wingdings" panose="05000000000000000000" pitchFamily="2" charset="2"/>
              <a:buChar char="§"/>
            </a:pPr>
            <a:r>
              <a:rPr lang="en-US" dirty="0"/>
              <a:t>Results</a:t>
            </a:r>
          </a:p>
          <a:p>
            <a:pPr marL="285750" indent="-285750">
              <a:buFont typeface="Wingdings" panose="05000000000000000000" pitchFamily="2" charset="2"/>
              <a:buChar char="§"/>
            </a:pPr>
            <a:endParaRPr lang="en-US" dirty="0"/>
          </a:p>
          <a:p>
            <a:pPr marL="0" indent="0"/>
            <a:r>
              <a:rPr lang="en-US" dirty="0"/>
              <a:t>Evaluation</a:t>
            </a:r>
          </a:p>
          <a:p>
            <a:pPr marL="0" indent="0"/>
            <a:endParaRPr lang="de-DE" dirty="0"/>
          </a:p>
          <a:p>
            <a:pPr marL="0" indent="0"/>
            <a:r>
              <a:rPr lang="de-DE" dirty="0"/>
              <a:t>Limitations &amp; Future Work</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170327 Langlechner BA Final Presentation</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35</a:t>
            </a:fld>
            <a:endParaRPr lang="de-DE" dirty="0"/>
          </a:p>
        </p:txBody>
      </p:sp>
    </p:spTree>
    <p:extLst>
      <p:ext uri="{BB962C8B-B14F-4D97-AF65-F5344CB8AC3E}">
        <p14:creationId xmlns:p14="http://schemas.microsoft.com/office/powerpoint/2010/main" val="1367665535"/>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spcBef>
                <a:spcPts val="0"/>
              </a:spcBef>
              <a:spcAft>
                <a:spcPts val="1200"/>
              </a:spcAft>
              <a:buFont typeface="Wingdings" panose="05000000000000000000" pitchFamily="2" charset="2"/>
              <a:buChar char="§"/>
            </a:pPr>
            <a:r>
              <a:rPr lang="en-US" b="1" dirty="0"/>
              <a:t>Limitations</a:t>
            </a:r>
          </a:p>
          <a:p>
            <a:pPr marL="642937" lvl="1" indent="-285750">
              <a:spcBef>
                <a:spcPts val="0"/>
              </a:spcBef>
              <a:spcAft>
                <a:spcPts val="1200"/>
              </a:spcAft>
            </a:pPr>
            <a:r>
              <a:rPr lang="en-US" dirty="0"/>
              <a:t>Only 2 Participants in all Interviews, Workshops and Evaluation</a:t>
            </a:r>
          </a:p>
          <a:p>
            <a:pPr marL="642937" lvl="1" indent="-285750">
              <a:spcBef>
                <a:spcPts val="0"/>
              </a:spcBef>
              <a:spcAft>
                <a:spcPts val="1200"/>
              </a:spcAft>
            </a:pPr>
            <a:r>
              <a:rPr lang="en-US" dirty="0"/>
              <a:t>Roles weren‘t part of the planning process</a:t>
            </a:r>
          </a:p>
          <a:p>
            <a:pPr marL="642937" lvl="1" indent="-285750">
              <a:spcBef>
                <a:spcPts val="0"/>
              </a:spcBef>
              <a:spcAft>
                <a:spcPts val="1200"/>
              </a:spcAft>
            </a:pPr>
            <a:r>
              <a:rPr lang="en-US" dirty="0"/>
              <a:t>Team members were co-located</a:t>
            </a:r>
          </a:p>
          <a:p>
            <a:pPr marL="642937" lvl="1" indent="-285750">
              <a:spcBef>
                <a:spcPts val="0"/>
              </a:spcBef>
              <a:spcAft>
                <a:spcPts val="1200"/>
              </a:spcAft>
            </a:pPr>
            <a:r>
              <a:rPr lang="en-US" dirty="0"/>
              <a:t>Context of Real Work not considered</a:t>
            </a:r>
          </a:p>
          <a:p>
            <a:pPr marL="285750" indent="-285750">
              <a:spcBef>
                <a:spcPts val="0"/>
              </a:spcBef>
              <a:spcAft>
                <a:spcPts val="1200"/>
              </a:spcAft>
            </a:pPr>
            <a:endParaRPr lang="en-US" dirty="0"/>
          </a:p>
          <a:p>
            <a:pPr marL="285750" indent="-285750">
              <a:spcBef>
                <a:spcPts val="0"/>
              </a:spcBef>
              <a:spcAft>
                <a:spcPts val="1200"/>
              </a:spcAft>
              <a:buFont typeface="Wingdings" panose="05000000000000000000" pitchFamily="2" charset="2"/>
              <a:buChar char="§"/>
            </a:pPr>
            <a:r>
              <a:rPr lang="en-US" b="1" dirty="0"/>
              <a:t>Future Work</a:t>
            </a:r>
          </a:p>
          <a:p>
            <a:pPr marL="642937" lvl="1" indent="-285750">
              <a:spcBef>
                <a:spcPts val="0"/>
              </a:spcBef>
              <a:spcAft>
                <a:spcPts val="1200"/>
              </a:spcAft>
            </a:pPr>
            <a:r>
              <a:rPr lang="en-US" dirty="0"/>
              <a:t>Include additional process(es) in Research</a:t>
            </a:r>
          </a:p>
          <a:p>
            <a:pPr marL="909637" lvl="2" indent="-285750">
              <a:spcBef>
                <a:spcPts val="0"/>
              </a:spcBef>
              <a:spcAft>
                <a:spcPts val="1200"/>
              </a:spcAft>
            </a:pPr>
            <a:r>
              <a:rPr lang="en-US" dirty="0"/>
              <a:t>Roles should be considered</a:t>
            </a:r>
          </a:p>
          <a:p>
            <a:pPr marL="909637" lvl="2" indent="-285750">
              <a:spcBef>
                <a:spcPts val="0"/>
              </a:spcBef>
              <a:spcAft>
                <a:spcPts val="1200"/>
              </a:spcAft>
            </a:pPr>
            <a:r>
              <a:rPr lang="en-US" dirty="0"/>
              <a:t>Context of Work should be included</a:t>
            </a:r>
          </a:p>
          <a:p>
            <a:pPr marL="642937" lvl="1" indent="-285750">
              <a:spcBef>
                <a:spcPts val="0"/>
              </a:spcBef>
              <a:spcAft>
                <a:spcPts val="1200"/>
              </a:spcAft>
            </a:pPr>
            <a:r>
              <a:rPr lang="en-US" dirty="0"/>
              <a:t>Increasing fidelity of Prototype combined with usability testing</a:t>
            </a:r>
          </a:p>
          <a:p>
            <a:pPr marL="642937" lvl="1" indent="-285750">
              <a:spcBef>
                <a:spcPts val="0"/>
              </a:spcBef>
              <a:spcAft>
                <a:spcPts val="1200"/>
              </a:spcAft>
            </a:pPr>
            <a:endParaRPr lang="en-US" dirty="0"/>
          </a:p>
        </p:txBody>
      </p:sp>
      <p:sp>
        <p:nvSpPr>
          <p:cNvPr id="3" name="Titel 2"/>
          <p:cNvSpPr>
            <a:spLocks noGrp="1"/>
          </p:cNvSpPr>
          <p:nvPr>
            <p:ph type="title"/>
          </p:nvPr>
        </p:nvSpPr>
        <p:spPr/>
        <p:txBody>
          <a:bodyPr/>
          <a:lstStyle/>
          <a:p>
            <a:r>
              <a:rPr lang="de-DE" dirty="0"/>
              <a:t>Limitations &amp; Future Work</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36</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101111105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platzhalter 16"/>
          <p:cNvSpPr>
            <a:spLocks noGrp="1"/>
          </p:cNvSpPr>
          <p:nvPr>
            <p:ph type="body" sz="quarter" idx="13"/>
          </p:nvPr>
        </p:nvSpPr>
        <p:spPr/>
        <p:txBody>
          <a:bodyPr/>
          <a:lstStyle/>
          <a:p>
            <a:r>
              <a:rPr lang="en-AU" dirty="0"/>
              <a:t>Florian </a:t>
            </a:r>
            <a:r>
              <a:rPr lang="en-AU" dirty="0" err="1"/>
              <a:t>Matthes</a:t>
            </a:r>
            <a:endParaRPr lang="en-AU" dirty="0"/>
          </a:p>
        </p:txBody>
      </p:sp>
      <p:sp>
        <p:nvSpPr>
          <p:cNvPr id="18" name="Textplatzhalter 17"/>
          <p:cNvSpPr>
            <a:spLocks noGrp="1"/>
          </p:cNvSpPr>
          <p:nvPr>
            <p:ph type="body" sz="quarter" idx="14"/>
          </p:nvPr>
        </p:nvSpPr>
        <p:spPr/>
        <p:txBody>
          <a:bodyPr/>
          <a:lstStyle/>
          <a:p>
            <a:r>
              <a:rPr lang="en-AU" noProof="1"/>
              <a:t>Prof. Dr. 	</a:t>
            </a:r>
          </a:p>
        </p:txBody>
      </p:sp>
      <p:sp>
        <p:nvSpPr>
          <p:cNvPr id="19" name="Textplatzhalter 18"/>
          <p:cNvSpPr>
            <a:spLocks noGrp="1"/>
          </p:cNvSpPr>
          <p:nvPr>
            <p:ph type="body" sz="quarter" idx="15"/>
          </p:nvPr>
        </p:nvSpPr>
        <p:spPr/>
        <p:txBody>
          <a:bodyPr/>
          <a:lstStyle/>
          <a:p>
            <a:r>
              <a:rPr lang="en-AU"/>
              <a:t>17132</a:t>
            </a:r>
            <a:endParaRPr lang="en-AU" dirty="0"/>
          </a:p>
        </p:txBody>
      </p:sp>
      <p:sp>
        <p:nvSpPr>
          <p:cNvPr id="20" name="Textplatzhalter 19"/>
          <p:cNvSpPr>
            <a:spLocks noGrp="1"/>
          </p:cNvSpPr>
          <p:nvPr>
            <p:ph type="body" sz="quarter" idx="16"/>
          </p:nvPr>
        </p:nvSpPr>
        <p:spPr/>
        <p:txBody>
          <a:bodyPr/>
          <a:lstStyle/>
          <a:p>
            <a:r>
              <a:rPr lang="en-AU" dirty="0"/>
              <a:t>matthes@in.tum.de</a:t>
            </a:r>
          </a:p>
        </p:txBody>
      </p:sp>
      <p:sp>
        <p:nvSpPr>
          <p:cNvPr id="21" name="Inhaltsplatzhalter 20"/>
          <p:cNvSpPr>
            <a:spLocks noGrp="1"/>
          </p:cNvSpPr>
          <p:nvPr>
            <p:ph sz="quarter" idx="18"/>
          </p:nvPr>
        </p:nvSpPr>
        <p:spPr/>
        <p:txBody>
          <a:bodyPr/>
          <a:lstStyle/>
          <a:p>
            <a:r>
              <a:rPr lang="en-AU"/>
              <a:t> </a:t>
            </a:r>
            <a:endParaRPr lang="en-AU" dirty="0"/>
          </a:p>
        </p:txBody>
      </p:sp>
    </p:spTree>
    <p:extLst>
      <p:ext uri="{BB962C8B-B14F-4D97-AF65-F5344CB8AC3E}">
        <p14:creationId xmlns:p14="http://schemas.microsoft.com/office/powerpoint/2010/main" val="1627620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1700808"/>
            <a:ext cx="9144000" cy="64807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250826" y="1196677"/>
            <a:ext cx="8642351" cy="4968627"/>
          </a:xfrm>
        </p:spPr>
        <p:txBody>
          <a:bodyPr/>
          <a:lstStyle/>
          <a:p>
            <a:r>
              <a:rPr lang="en-US" dirty="0"/>
              <a:t>Motivation</a:t>
            </a:r>
          </a:p>
          <a:p>
            <a:endParaRPr lang="en-US" dirty="0"/>
          </a:p>
          <a:p>
            <a:r>
              <a:rPr lang="en-US" dirty="0"/>
              <a:t>Human-Centered Design</a:t>
            </a:r>
          </a:p>
          <a:p>
            <a:endParaRPr lang="en-US" dirty="0"/>
          </a:p>
          <a:p>
            <a:pPr marL="0" indent="0"/>
            <a:r>
              <a:rPr lang="en-US" dirty="0"/>
              <a:t>Approach</a:t>
            </a:r>
          </a:p>
          <a:p>
            <a:pPr marL="285750" indent="-285750">
              <a:buFont typeface="Wingdings" panose="05000000000000000000" pitchFamily="2" charset="2"/>
              <a:buChar char="§"/>
            </a:pPr>
            <a:r>
              <a:rPr lang="en-US" dirty="0"/>
              <a:t>Hackathon Planning Process</a:t>
            </a:r>
          </a:p>
          <a:p>
            <a:pPr marL="285750" indent="-285750">
              <a:buFont typeface="Wingdings" panose="05000000000000000000" pitchFamily="2" charset="2"/>
              <a:buChar char="§"/>
            </a:pPr>
            <a:r>
              <a:rPr lang="en-US" dirty="0"/>
              <a:t>Interviews</a:t>
            </a:r>
          </a:p>
          <a:p>
            <a:pPr marL="285750" indent="-285750">
              <a:buFont typeface="Wingdings" panose="05000000000000000000" pitchFamily="2" charset="2"/>
              <a:buChar char="§"/>
            </a:pPr>
            <a:r>
              <a:rPr lang="en-US" dirty="0"/>
              <a:t>Workshops</a:t>
            </a:r>
          </a:p>
          <a:p>
            <a:pPr marL="285750" indent="-285750">
              <a:buFont typeface="Wingdings" panose="05000000000000000000" pitchFamily="2" charset="2"/>
              <a:buChar char="§"/>
            </a:pPr>
            <a:r>
              <a:rPr lang="en-US" dirty="0"/>
              <a:t>Results</a:t>
            </a:r>
          </a:p>
          <a:p>
            <a:pPr marL="285750" indent="-285750">
              <a:buFont typeface="Wingdings" panose="05000000000000000000" pitchFamily="2" charset="2"/>
              <a:buChar char="§"/>
            </a:pPr>
            <a:endParaRPr lang="en-US" dirty="0"/>
          </a:p>
          <a:p>
            <a:pPr marL="0" indent="0"/>
            <a:r>
              <a:rPr lang="en-US" dirty="0"/>
              <a:t>Evaluation</a:t>
            </a:r>
          </a:p>
          <a:p>
            <a:pPr marL="0" indent="0"/>
            <a:endParaRPr lang="de-DE" dirty="0"/>
          </a:p>
          <a:p>
            <a:pPr marL="0" indent="0"/>
            <a:r>
              <a:rPr lang="de-DE" dirty="0"/>
              <a:t>Limitations &amp; Future Work</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170327 Langlechner BA Final Presentation</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4</a:t>
            </a:fld>
            <a:endParaRPr lang="de-DE" dirty="0"/>
          </a:p>
        </p:txBody>
      </p:sp>
    </p:spTree>
    <p:extLst>
      <p:ext uri="{BB962C8B-B14F-4D97-AF65-F5344CB8AC3E}">
        <p14:creationId xmlns:p14="http://schemas.microsoft.com/office/powerpoint/2010/main" val="1496881392"/>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en-US" dirty="0"/>
          </a:p>
          <a:p>
            <a:endParaRPr lang="en-US" dirty="0"/>
          </a:p>
          <a:p>
            <a:r>
              <a:rPr lang="en-US" dirty="0"/>
              <a:t>Human-centered design is a creative approach to interactive systems development that aims to make systems usable and useful by focusing on the users, designing around their needs and requirements at all stages, and by applying human factors/ergonomics, usability knowledge, and techniques. </a:t>
            </a:r>
          </a:p>
          <a:p>
            <a:r>
              <a:rPr lang="en-US" dirty="0"/>
              <a:t>This approach enhances effectiveness and efficiency, improves human well-being, user satisfaction, accessibility and sustainability; and counteracts possible adverse effects of use on human health, safety and performance.</a:t>
            </a:r>
          </a:p>
          <a:p>
            <a:pPr algn="r"/>
            <a:r>
              <a:rPr lang="en-US" dirty="0"/>
              <a:t>ISO 9241-210</a:t>
            </a:r>
          </a:p>
        </p:txBody>
      </p:sp>
      <p:sp>
        <p:nvSpPr>
          <p:cNvPr id="3" name="Titel 2"/>
          <p:cNvSpPr>
            <a:spLocks noGrp="1"/>
          </p:cNvSpPr>
          <p:nvPr>
            <p:ph type="title"/>
          </p:nvPr>
        </p:nvSpPr>
        <p:spPr/>
        <p:txBody>
          <a:bodyPr/>
          <a:lstStyle/>
          <a:p>
            <a:r>
              <a:rPr lang="en-US" dirty="0"/>
              <a:t>Human-Centered Design (1)</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5</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48312441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0824" y="1124744"/>
            <a:ext cx="8642351" cy="5112568"/>
          </a:xfrm>
        </p:spPr>
        <p:txBody>
          <a:bodyPr/>
          <a:lstStyle/>
          <a:p>
            <a:pPr marL="285750" indent="-285750">
              <a:spcBef>
                <a:spcPts val="0"/>
              </a:spcBef>
              <a:spcAft>
                <a:spcPts val="1200"/>
              </a:spcAft>
              <a:buFont typeface="Wingdings" panose="05000000000000000000" pitchFamily="2" charset="2"/>
              <a:buChar char="§"/>
            </a:pPr>
            <a:r>
              <a:rPr lang="en-US" dirty="0"/>
              <a:t>Users and their needs must be central to system design</a:t>
            </a:r>
          </a:p>
          <a:p>
            <a:pPr marL="285750" indent="-285750">
              <a:spcBef>
                <a:spcPts val="0"/>
              </a:spcBef>
              <a:spcAft>
                <a:spcPts val="1200"/>
              </a:spcAft>
              <a:buFont typeface="Wingdings" panose="05000000000000000000" pitchFamily="2" charset="2"/>
              <a:buChar char="§"/>
            </a:pPr>
            <a:r>
              <a:rPr lang="en-US" dirty="0"/>
              <a:t>Users must be the focus at all steps of the development process</a:t>
            </a:r>
          </a:p>
          <a:p>
            <a:pPr marL="285750" indent="-285750">
              <a:spcBef>
                <a:spcPts val="0"/>
              </a:spcBef>
              <a:spcAft>
                <a:spcPts val="1200"/>
              </a:spcAft>
              <a:buFont typeface="Wingdings" panose="05000000000000000000" pitchFamily="2" charset="2"/>
              <a:buChar char="§"/>
            </a:pPr>
            <a:r>
              <a:rPr lang="en-US" dirty="0"/>
              <a:t>Focus in this Thesis: Involving users at the Fuzzy Front End</a:t>
            </a:r>
          </a:p>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endParaRPr lang="en-US" dirty="0"/>
          </a:p>
          <a:p>
            <a:pPr marL="285750" indent="-285750">
              <a:spcBef>
                <a:spcPts val="0"/>
              </a:spcBef>
              <a:spcAft>
                <a:spcPts val="1200"/>
              </a:spcAft>
              <a:buFont typeface="Wingdings" panose="05000000000000000000" pitchFamily="2" charset="2"/>
              <a:buChar char="§"/>
            </a:pPr>
            <a:r>
              <a:rPr lang="en-US" dirty="0"/>
              <a:t>HCD Approaches can be differentiated by two dimensions:</a:t>
            </a:r>
          </a:p>
          <a:p>
            <a:pPr marL="642937" lvl="1" indent="-285750">
              <a:spcBef>
                <a:spcPts val="0"/>
              </a:spcBef>
              <a:spcAft>
                <a:spcPts val="1200"/>
              </a:spcAft>
            </a:pPr>
            <a:r>
              <a:rPr lang="en-US" dirty="0"/>
              <a:t>Whose knowledge is privileged?</a:t>
            </a:r>
          </a:p>
          <a:p>
            <a:pPr marL="642937" lvl="1" indent="-285750">
              <a:spcBef>
                <a:spcPts val="0"/>
              </a:spcBef>
              <a:spcAft>
                <a:spcPts val="1200"/>
              </a:spcAft>
            </a:pPr>
            <a:r>
              <a:rPr lang="en-US" dirty="0"/>
              <a:t>Which knowledge is privileged?</a:t>
            </a:r>
          </a:p>
          <a:p>
            <a:pPr marL="285750" indent="-285750">
              <a:spcBef>
                <a:spcPts val="0"/>
              </a:spcBef>
              <a:spcAft>
                <a:spcPts val="1200"/>
              </a:spcAft>
              <a:buFont typeface="Wingdings" panose="05000000000000000000" pitchFamily="2" charset="2"/>
              <a:buChar char="§"/>
            </a:pPr>
            <a:endParaRPr lang="en-US" dirty="0"/>
          </a:p>
        </p:txBody>
      </p:sp>
      <p:sp>
        <p:nvSpPr>
          <p:cNvPr id="3" name="Titel 2"/>
          <p:cNvSpPr>
            <a:spLocks noGrp="1"/>
          </p:cNvSpPr>
          <p:nvPr>
            <p:ph type="title"/>
          </p:nvPr>
        </p:nvSpPr>
        <p:spPr/>
        <p:txBody>
          <a:bodyPr/>
          <a:lstStyle/>
          <a:p>
            <a:r>
              <a:rPr lang="en-US" dirty="0"/>
              <a:t>Human-Centered</a:t>
            </a:r>
            <a:r>
              <a:rPr lang="de-DE" dirty="0"/>
              <a:t> Design (2)</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6</a:t>
            </a:fld>
            <a:endParaRPr lang="de-DE" dirty="0"/>
          </a:p>
        </p:txBody>
      </p:sp>
      <p:sp>
        <p:nvSpPr>
          <p:cNvPr id="7"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348880"/>
            <a:ext cx="5323507" cy="2176702"/>
          </a:xfrm>
          <a:prstGeom prst="rect">
            <a:avLst/>
          </a:prstGeom>
        </p:spPr>
      </p:pic>
      <p:sp>
        <p:nvSpPr>
          <p:cNvPr id="9" name="Textfeld 8"/>
          <p:cNvSpPr txBox="1"/>
          <p:nvPr/>
        </p:nvSpPr>
        <p:spPr>
          <a:xfrm>
            <a:off x="240942" y="6101260"/>
            <a:ext cx="8643498"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r"/>
            <a:r>
              <a:rPr lang="de-DE" sz="800" i="1" dirty="0">
                <a:latin typeface="Arial" pitchFamily="34" charset="0"/>
              </a:rPr>
              <a:t>[</a:t>
            </a:r>
            <a:r>
              <a:rPr lang="de-DE" sz="800" i="1" dirty="0">
                <a:latin typeface="Arial" pitchFamily="34" charset="0"/>
                <a:hlinkClick r:id="rId3"/>
              </a:rPr>
              <a:t>Sa08</a:t>
            </a:r>
            <a:r>
              <a:rPr lang="de-DE" sz="800" i="1" dirty="0">
                <a:latin typeface="Arial" pitchFamily="34" charset="0"/>
              </a:rPr>
              <a:t>] Sanders, E.: </a:t>
            </a:r>
            <a:r>
              <a:rPr lang="en-US" sz="800" i="1" dirty="0">
                <a:latin typeface="Arial" pitchFamily="34" charset="0"/>
              </a:rPr>
              <a:t>Co-creation and the new landscapes of design</a:t>
            </a:r>
          </a:p>
        </p:txBody>
      </p:sp>
    </p:spTree>
    <p:extLst>
      <p:ext uri="{BB962C8B-B14F-4D97-AF65-F5344CB8AC3E}">
        <p14:creationId xmlns:p14="http://schemas.microsoft.com/office/powerpoint/2010/main" val="168040166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en-US" dirty="0"/>
              <a:t>Workshop – HCD influences</a:t>
            </a:r>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7</a:t>
            </a:fld>
            <a:endParaRPr lang="de-DE" dirty="0"/>
          </a:p>
        </p:txBody>
      </p:sp>
      <p:sp>
        <p:nvSpPr>
          <p:cNvPr id="9" name="Textfeld 8"/>
          <p:cNvSpPr txBox="1"/>
          <p:nvPr/>
        </p:nvSpPr>
        <p:spPr>
          <a:xfrm>
            <a:off x="240942" y="6101260"/>
            <a:ext cx="8643498" cy="215444"/>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r"/>
            <a:r>
              <a:rPr lang="de-DE" sz="800" i="1" dirty="0">
                <a:latin typeface="Arial" pitchFamily="34" charset="0"/>
              </a:rPr>
              <a:t>[</a:t>
            </a:r>
            <a:r>
              <a:rPr lang="de-DE" sz="800" i="1" dirty="0">
                <a:latin typeface="Arial" pitchFamily="34" charset="0"/>
                <a:hlinkClick r:id="rId2"/>
              </a:rPr>
              <a:t>St08</a:t>
            </a:r>
            <a:r>
              <a:rPr lang="de-DE" sz="800" i="1" dirty="0">
                <a:latin typeface="Arial" pitchFamily="34" charset="0"/>
              </a:rPr>
              <a:t>] Steen, M.: </a:t>
            </a:r>
            <a:r>
              <a:rPr lang="en-US" sz="800" i="1" dirty="0">
                <a:latin typeface="Arial" pitchFamily="34" charset="0"/>
              </a:rPr>
              <a:t>Early user involvement in research and design projects – A review of methods and practices</a:t>
            </a:r>
          </a:p>
        </p:txBody>
      </p:sp>
      <p:pic>
        <p:nvPicPr>
          <p:cNvPr id="11" name="Inhaltsplatzhalter 10"/>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34217" y="1185824"/>
            <a:ext cx="6256948" cy="4494787"/>
          </a:xfrm>
        </p:spPr>
      </p:pic>
      <p:sp>
        <p:nvSpPr>
          <p:cNvPr id="12"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
        <p:nvSpPr>
          <p:cNvPr id="5" name="Rechteck 4"/>
          <p:cNvSpPr/>
          <p:nvPr/>
        </p:nvSpPr>
        <p:spPr bwMode="auto">
          <a:xfrm>
            <a:off x="4644008" y="2420888"/>
            <a:ext cx="1008112" cy="432048"/>
          </a:xfrm>
          <a:prstGeom prst="rect">
            <a:avLst/>
          </a:prstGeom>
          <a:noFill/>
          <a:ln w="38100">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
        <p:nvSpPr>
          <p:cNvPr id="10" name="Rechteck 9"/>
          <p:cNvSpPr/>
          <p:nvPr/>
        </p:nvSpPr>
        <p:spPr bwMode="auto">
          <a:xfrm>
            <a:off x="3491880" y="4005064"/>
            <a:ext cx="936104" cy="360040"/>
          </a:xfrm>
          <a:prstGeom prst="rect">
            <a:avLst/>
          </a:prstGeom>
          <a:noFill/>
          <a:ln w="38100">
            <a:solidFill>
              <a:srgbClr val="0065BD"/>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a:solidFill>
                <a:schemeClr val="tx1"/>
              </a:solidFill>
              <a:cs typeface="Arial" pitchFamily="34" charset="0"/>
            </a:endParaRPr>
          </a:p>
        </p:txBody>
      </p:sp>
    </p:spTree>
    <p:extLst>
      <p:ext uri="{BB962C8B-B14F-4D97-AF65-F5344CB8AC3E}">
        <p14:creationId xmlns:p14="http://schemas.microsoft.com/office/powerpoint/2010/main" val="3821450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0" y="2492896"/>
            <a:ext cx="9144000" cy="1728192"/>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lgn="r" eaLnBrk="0" hangingPunct="0">
              <a:defRPr/>
            </a:pPr>
            <a:endParaRPr lang="de-DE" dirty="0">
              <a:solidFill>
                <a:schemeClr val="tx1"/>
              </a:solidFill>
              <a:latin typeface="Arial Unicode MS" pitchFamily="34" charset="-128"/>
            </a:endParaRPr>
          </a:p>
        </p:txBody>
      </p:sp>
      <p:sp>
        <p:nvSpPr>
          <p:cNvPr id="3" name="Inhaltsplatzhalter 2"/>
          <p:cNvSpPr>
            <a:spLocks noGrp="1"/>
          </p:cNvSpPr>
          <p:nvPr>
            <p:ph idx="1"/>
          </p:nvPr>
        </p:nvSpPr>
        <p:spPr>
          <a:xfrm>
            <a:off x="250826" y="1196677"/>
            <a:ext cx="8642351" cy="4968627"/>
          </a:xfrm>
        </p:spPr>
        <p:txBody>
          <a:bodyPr/>
          <a:lstStyle/>
          <a:p>
            <a:r>
              <a:rPr lang="en-US" dirty="0"/>
              <a:t>Motivation</a:t>
            </a:r>
          </a:p>
          <a:p>
            <a:endParaRPr lang="en-US" dirty="0"/>
          </a:p>
          <a:p>
            <a:r>
              <a:rPr lang="en-US" dirty="0"/>
              <a:t>Human-Centered Design</a:t>
            </a:r>
          </a:p>
          <a:p>
            <a:endParaRPr lang="en-US" dirty="0"/>
          </a:p>
          <a:p>
            <a:pPr marL="0" indent="0"/>
            <a:r>
              <a:rPr lang="en-US" dirty="0"/>
              <a:t>Approach</a:t>
            </a:r>
          </a:p>
          <a:p>
            <a:pPr marL="285750" indent="-285750">
              <a:buFont typeface="Wingdings" panose="05000000000000000000" pitchFamily="2" charset="2"/>
              <a:buChar char="§"/>
            </a:pPr>
            <a:r>
              <a:rPr lang="en-US" dirty="0"/>
              <a:t>Hackathon Planning Process</a:t>
            </a:r>
          </a:p>
          <a:p>
            <a:pPr marL="285750" indent="-285750">
              <a:buFont typeface="Wingdings" panose="05000000000000000000" pitchFamily="2" charset="2"/>
              <a:buChar char="§"/>
            </a:pPr>
            <a:r>
              <a:rPr lang="en-US" dirty="0"/>
              <a:t>Interviews</a:t>
            </a:r>
          </a:p>
          <a:p>
            <a:pPr marL="285750" indent="-285750">
              <a:buFont typeface="Wingdings" panose="05000000000000000000" pitchFamily="2" charset="2"/>
              <a:buChar char="§"/>
            </a:pPr>
            <a:r>
              <a:rPr lang="en-US" dirty="0"/>
              <a:t>Workshops</a:t>
            </a:r>
          </a:p>
          <a:p>
            <a:pPr marL="285750" indent="-285750">
              <a:buFont typeface="Wingdings" panose="05000000000000000000" pitchFamily="2" charset="2"/>
              <a:buChar char="§"/>
            </a:pPr>
            <a:r>
              <a:rPr lang="en-US" dirty="0"/>
              <a:t>Results</a:t>
            </a:r>
          </a:p>
          <a:p>
            <a:pPr marL="285750" indent="-285750">
              <a:buFont typeface="Wingdings" panose="05000000000000000000" pitchFamily="2" charset="2"/>
              <a:buChar char="§"/>
            </a:pPr>
            <a:endParaRPr lang="en-US" dirty="0"/>
          </a:p>
          <a:p>
            <a:pPr marL="0" indent="0"/>
            <a:r>
              <a:rPr lang="en-US" dirty="0"/>
              <a:t>Evaluation</a:t>
            </a:r>
          </a:p>
          <a:p>
            <a:pPr marL="0" indent="0"/>
            <a:endParaRPr lang="de-DE" dirty="0"/>
          </a:p>
          <a:p>
            <a:pPr marL="0" indent="0"/>
            <a:r>
              <a:rPr lang="de-DE" dirty="0"/>
              <a:t>Limitations &amp; Future Work</a:t>
            </a:r>
            <a:endParaRPr lang="en-US" dirty="0"/>
          </a:p>
        </p:txBody>
      </p:sp>
      <p:sp>
        <p:nvSpPr>
          <p:cNvPr id="2" name="Titel 1"/>
          <p:cNvSpPr>
            <a:spLocks noGrp="1"/>
          </p:cNvSpPr>
          <p:nvPr>
            <p:ph type="title"/>
          </p:nvPr>
        </p:nvSpPr>
        <p:spPr/>
        <p:txBody>
          <a:bodyPr/>
          <a:lstStyle/>
          <a:p>
            <a:r>
              <a:rPr lang="en-US" dirty="0"/>
              <a:t>Outline</a:t>
            </a:r>
          </a:p>
        </p:txBody>
      </p:sp>
      <p:sp>
        <p:nvSpPr>
          <p:cNvPr id="4" name="Datumsplatzhalter 3"/>
          <p:cNvSpPr>
            <a:spLocks noGrp="1"/>
          </p:cNvSpPr>
          <p:nvPr>
            <p:ph type="dt" sz="half" idx="10"/>
          </p:nvPr>
        </p:nvSpPr>
        <p:spPr/>
        <p:txBody>
          <a:bodyPr/>
          <a:lstStyle/>
          <a:p>
            <a:r>
              <a:rPr lang="de-DE"/>
              <a:t>© sebis</a:t>
            </a:r>
            <a:endParaRPr lang="de-DE" dirty="0"/>
          </a:p>
        </p:txBody>
      </p:sp>
      <p:sp>
        <p:nvSpPr>
          <p:cNvPr id="5" name="Fußzeilenplatzhalter 4"/>
          <p:cNvSpPr>
            <a:spLocks noGrp="1"/>
          </p:cNvSpPr>
          <p:nvPr>
            <p:ph type="ftr" sz="quarter" idx="11"/>
          </p:nvPr>
        </p:nvSpPr>
        <p:spPr/>
        <p:txBody>
          <a:bodyPr/>
          <a:lstStyle/>
          <a:p>
            <a:r>
              <a:rPr lang="en-US" dirty="0"/>
              <a:t>170327 Langlechner BA Final Presentation</a:t>
            </a:r>
            <a:endParaRPr lang="de-DE" dirty="0"/>
          </a:p>
        </p:txBody>
      </p:sp>
      <p:sp>
        <p:nvSpPr>
          <p:cNvPr id="6" name="Foliennummernplatzhalter 5"/>
          <p:cNvSpPr>
            <a:spLocks noGrp="1"/>
          </p:cNvSpPr>
          <p:nvPr>
            <p:ph type="sldNum" sz="quarter" idx="12"/>
          </p:nvPr>
        </p:nvSpPr>
        <p:spPr/>
        <p:txBody>
          <a:bodyPr/>
          <a:lstStyle/>
          <a:p>
            <a:fld id="{05BC9FAB-BDC1-47C0-A8BB-6E12A8205D33}" type="slidenum">
              <a:rPr lang="de-DE" smtClean="0"/>
              <a:pPr/>
              <a:t>8</a:t>
            </a:fld>
            <a:endParaRPr lang="de-DE" dirty="0"/>
          </a:p>
        </p:txBody>
      </p:sp>
    </p:spTree>
    <p:extLst>
      <p:ext uri="{BB962C8B-B14F-4D97-AF65-F5344CB8AC3E}">
        <p14:creationId xmlns:p14="http://schemas.microsoft.com/office/powerpoint/2010/main" val="9602719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Approach</a:t>
            </a:r>
            <a:endParaRPr lang="en-US" dirty="0"/>
          </a:p>
        </p:txBody>
      </p:sp>
      <p:sp>
        <p:nvSpPr>
          <p:cNvPr id="4" name="Datumsplatzhalter 3"/>
          <p:cNvSpPr>
            <a:spLocks noGrp="1"/>
          </p:cNvSpPr>
          <p:nvPr>
            <p:ph type="dt" sz="half" idx="10"/>
          </p:nvPr>
        </p:nvSpPr>
        <p:spPr/>
        <p:txBody>
          <a:bodyPr/>
          <a:lstStyle/>
          <a:p>
            <a:pPr>
              <a:defRPr/>
            </a:pPr>
            <a:r>
              <a:rPr lang="de-DE"/>
              <a:t>© sebis</a:t>
            </a:r>
            <a:endParaRPr lang="de-DE" dirty="0"/>
          </a:p>
        </p:txBody>
      </p:sp>
      <p:sp>
        <p:nvSpPr>
          <p:cNvPr id="6" name="Foliennummernplatzhalter 5"/>
          <p:cNvSpPr>
            <a:spLocks noGrp="1"/>
          </p:cNvSpPr>
          <p:nvPr>
            <p:ph type="sldNum" sz="quarter" idx="12"/>
          </p:nvPr>
        </p:nvSpPr>
        <p:spPr/>
        <p:txBody>
          <a:bodyPr/>
          <a:lstStyle/>
          <a:p>
            <a:pPr>
              <a:defRPr/>
            </a:pPr>
            <a:fld id="{E201E5CB-5EE0-4EA4-87FF-7D8A79A61969}" type="slidenum">
              <a:rPr lang="de-DE" smtClean="0"/>
              <a:pPr>
                <a:defRPr/>
              </a:pPr>
              <a:t>9</a:t>
            </a:fld>
            <a:endParaRPr lang="de-DE" dirty="0"/>
          </a:p>
        </p:txBody>
      </p:sp>
      <p:graphicFrame>
        <p:nvGraphicFramePr>
          <p:cNvPr id="7" name="Inhaltsplatzhalter 8"/>
          <p:cNvGraphicFramePr>
            <a:graphicFrameLocks noGrp="1"/>
          </p:cNvGraphicFramePr>
          <p:nvPr>
            <p:ph idx="1"/>
            <p:extLst>
              <p:ext uri="{D42A27DB-BD31-4B8C-83A1-F6EECF244321}">
                <p14:modId xmlns:p14="http://schemas.microsoft.com/office/powerpoint/2010/main" val="2952157450"/>
              </p:ext>
            </p:extLst>
          </p:nvPr>
        </p:nvGraphicFramePr>
        <p:xfrm>
          <a:off x="250825" y="981075"/>
          <a:ext cx="8642350" cy="5400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Fußzeilenplatzhalter 4"/>
          <p:cNvSpPr>
            <a:spLocks noGrp="1"/>
          </p:cNvSpPr>
          <p:nvPr>
            <p:ph type="ftr" sz="quarter" idx="11"/>
          </p:nvPr>
        </p:nvSpPr>
        <p:spPr>
          <a:xfrm>
            <a:off x="249677" y="6569075"/>
            <a:ext cx="4321175" cy="288925"/>
          </a:xfrm>
        </p:spPr>
        <p:txBody>
          <a:bodyPr/>
          <a:lstStyle/>
          <a:p>
            <a:r>
              <a:rPr lang="en-US" dirty="0"/>
              <a:t>170327 Langlechner BA Final Presentation</a:t>
            </a:r>
            <a:endParaRPr lang="de-DE" dirty="0"/>
          </a:p>
        </p:txBody>
      </p:sp>
    </p:spTree>
    <p:extLst>
      <p:ext uri="{BB962C8B-B14F-4D97-AF65-F5344CB8AC3E}">
        <p14:creationId xmlns:p14="http://schemas.microsoft.com/office/powerpoint/2010/main" val="2366643627"/>
      </p:ext>
    </p:extLst>
  </p:cSld>
  <p:clrMapOvr>
    <a:masterClrMapping/>
  </p:clrMapOvr>
  <p:transition/>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cs typeface="Arial" pitchFamily="34" charset="0"/>
          </a:defRPr>
        </a:defPPr>
      </a:lstStyle>
      <a:style>
        <a:lnRef idx="1">
          <a:schemeClr val="accent3"/>
        </a:lnRef>
        <a:fillRef idx="2">
          <a:schemeClr val="accent3"/>
        </a:fillRef>
        <a:effectRef idx="1">
          <a:schemeClr val="accent3"/>
        </a:effectRef>
        <a:fontRef idx="minor">
          <a:schemeClr val="dk1"/>
        </a:fontRef>
      </a:style>
    </a:spDef>
    <a:lnDef>
      <a:spPr bwMode="auto">
        <a:ln>
          <a:headEnd type="none" w="med" len="med"/>
          <a:tailEnd type="arrow"/>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61211 Matthes English Master Slide Deck.potx" id="{D6E018B3-0EC8-4E62-8F53-5029EC5CE891}" vid="{E38365B2-99A4-45DC-AC37-C94260767947}"/>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170327%20Langlechner%20BA%20Final%20Presentation</Template>
  <TotalTime>0</TotalTime>
  <Words>1531</Words>
  <Application>Microsoft Office PowerPoint</Application>
  <PresentationFormat>Bildschirmpräsentation (4:3)</PresentationFormat>
  <Paragraphs>422</Paragraphs>
  <Slides>37</Slides>
  <Notes>7</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37</vt:i4>
      </vt:variant>
    </vt:vector>
  </HeadingPairs>
  <TitlesOfParts>
    <vt:vector size="43" baseType="lpstr">
      <vt:lpstr>Arial</vt:lpstr>
      <vt:lpstr>Arial Unicode MS</vt:lpstr>
      <vt:lpstr>Helvetica Neue</vt:lpstr>
      <vt:lpstr>TUM Neue Helvetica 75 Bold</vt:lpstr>
      <vt:lpstr>Wingdings</vt:lpstr>
      <vt:lpstr>Slides sebis 2013 2</vt:lpstr>
      <vt:lpstr>Applying Human-Centered Design Techniques to Design a Task-centered Project Management Tool</vt:lpstr>
      <vt:lpstr>Outline</vt:lpstr>
      <vt:lpstr>Motivation</vt:lpstr>
      <vt:lpstr>Outline</vt:lpstr>
      <vt:lpstr>Human-Centered Design (1)</vt:lpstr>
      <vt:lpstr>Human-Centered Design (2)</vt:lpstr>
      <vt:lpstr>Workshop – HCD influences</vt:lpstr>
      <vt:lpstr>Outline</vt:lpstr>
      <vt:lpstr>Approach</vt:lpstr>
      <vt:lpstr>Hackathon Planning Process – Key Facts</vt:lpstr>
      <vt:lpstr>Interviews</vt:lpstr>
      <vt:lpstr>Workshops</vt:lpstr>
      <vt:lpstr>Workshop Beginning</vt:lpstr>
      <vt:lpstr>1. Workshop – Created List</vt:lpstr>
      <vt:lpstr>1. Workshop – Calendar based planning</vt:lpstr>
      <vt:lpstr>2. Workshop</vt:lpstr>
      <vt:lpstr>2. Workshop – used material</vt:lpstr>
      <vt:lpstr>2. Workshop - Calendar</vt:lpstr>
      <vt:lpstr>2. Workshop - Flipcharts</vt:lpstr>
      <vt:lpstr>2. Workshop - Spreadsheets</vt:lpstr>
      <vt:lpstr>Key Learnings</vt:lpstr>
      <vt:lpstr>Concept Development (1)</vt:lpstr>
      <vt:lpstr>Concept Development (2)</vt:lpstr>
      <vt:lpstr>Concept Development (3)</vt:lpstr>
      <vt:lpstr>Paper Prototype – Task Board</vt:lpstr>
      <vt:lpstr>Paper Prototype – Index Cards</vt:lpstr>
      <vt:lpstr>Outline</vt:lpstr>
      <vt:lpstr>Evaluation</vt:lpstr>
      <vt:lpstr>Evaluation – Board after initial task creation</vt:lpstr>
      <vt:lpstr>Evaluation – Board in month based view</vt:lpstr>
      <vt:lpstr>Evaluation – Evolution of Caterer Card</vt:lpstr>
      <vt:lpstr>Evaluation – Results</vt:lpstr>
      <vt:lpstr>Final Adjustments</vt:lpstr>
      <vt:lpstr>PowerPoint-Präsentation</vt:lpstr>
      <vt:lpstr>Outline</vt:lpstr>
      <vt:lpstr>Limitations &amp; Future Work</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Copyright sebis</dc:description>
  <cp:lastModifiedBy/>
  <cp:revision>1</cp:revision>
  <dcterms:created xsi:type="dcterms:W3CDTF">2017-03-21T16:09:19Z</dcterms:created>
  <dcterms:modified xsi:type="dcterms:W3CDTF">2017-03-27T08:34:57Z</dcterms:modified>
</cp:coreProperties>
</file>